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8" r:id="rId10"/>
    <p:sldId id="269" r:id="rId11"/>
    <p:sldId id="271" r:id="rId12"/>
    <p:sldId id="265" r:id="rId13"/>
    <p:sldId id="266" r:id="rId14"/>
    <p:sldId id="270" r:id="rId15"/>
    <p:sldId id="267" r:id="rId16"/>
  </p:sldIdLst>
  <p:sldSz cx="18288000" cy="10287000"/>
  <p:notesSz cx="6858000" cy="9144000"/>
  <p:embeddedFontLst>
    <p:embeddedFont>
      <p:font typeface="Canva Sans" panose="020B0604020202020204" charset="0"/>
      <p:regular r:id="rId17"/>
    </p:embeddedFont>
    <p:embeddedFont>
      <p:font typeface="Open Sans Extra Bold" panose="020B0604020202020204" charset="0"/>
      <p:regular r:id="rId18"/>
    </p:embeddedFont>
    <p:embeddedFont>
      <p:font typeface="Poppins" panose="00000500000000000000" pitchFamily="2" charset="0"/>
      <p:regular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C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5" d="100"/>
          <a:sy n="55" d="100"/>
        </p:scale>
        <p:origin x="924"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kduac-my.sharepoint.com/:v:/g/personal/40-adc-0023_kdu_ac_lk/EcE4cbZ_ru5Mm25GlvtUBW4BQCoynhUqsx5TpxFiXr0iUQ?nav=eyJyZWZlcnJhbEluZm8iOnsicmVmZXJyYWxBcHAiOiJPbmVEcml2ZUZvckJ1c2luZXNzIiwicmVmZXJyYWxBcHBQbGF0Zm9ybSI6IldlYiIsInJlZmVycmFsTW9kZSI6InZpZXciLCJyZWZlcnJhbFZpZXciOiJNeUZpbGVzTGlua0NvcHkifX0&amp;e=lneld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91331" y="1581459"/>
            <a:ext cx="830009" cy="842101"/>
          </a:xfrm>
          <a:custGeom>
            <a:avLst/>
            <a:gdLst/>
            <a:ahLst/>
            <a:cxnLst/>
            <a:rect l="l" t="t" r="r" b="b"/>
            <a:pathLst>
              <a:path w="830009" h="842101">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47857" y="2962226"/>
            <a:ext cx="9873391" cy="4817153"/>
          </a:xfrm>
          <a:prstGeom prst="rect">
            <a:avLst/>
          </a:prstGeom>
        </p:spPr>
        <p:txBody>
          <a:bodyPr lIns="0" tIns="0" rIns="0" bIns="0" rtlCol="0" anchor="t">
            <a:spAutoFit/>
          </a:bodyPr>
          <a:lstStyle/>
          <a:p>
            <a:pPr algn="l">
              <a:lnSpc>
                <a:spcPts val="12819"/>
              </a:lnSpc>
              <a:spcBef>
                <a:spcPct val="0"/>
              </a:spcBef>
            </a:pPr>
            <a:r>
              <a:rPr lang="en-US" sz="9156" dirty="0">
                <a:solidFill>
                  <a:srgbClr val="14A01E"/>
                </a:solidFill>
                <a:latin typeface="Open Sans Extra Bold"/>
                <a:ea typeface="Open Sans Extra Bold"/>
                <a:cs typeface="Open Sans Extra Bold"/>
                <a:sym typeface="Open Sans Extra Bold"/>
              </a:rPr>
              <a:t>Streamlining Travel Approval Process</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799623" y="6577477"/>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0697614" y="2603204"/>
            <a:ext cx="7022888" cy="4028244"/>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grpSp>
      <p:sp>
        <p:nvSpPr>
          <p:cNvPr id="23" name="TextBox 23"/>
          <p:cNvSpPr txBox="1"/>
          <p:nvPr/>
        </p:nvSpPr>
        <p:spPr>
          <a:xfrm>
            <a:off x="2356712" y="1514784"/>
            <a:ext cx="2154276" cy="915367"/>
          </a:xfrm>
          <a:prstGeom prst="rect">
            <a:avLst/>
          </a:prstGeom>
        </p:spPr>
        <p:txBody>
          <a:bodyPr lIns="0" tIns="0" rIns="0" bIns="0" rtlCol="0" anchor="t">
            <a:spAutoFit/>
          </a:bodyPr>
          <a:lstStyle/>
          <a:p>
            <a:pPr algn="l">
              <a:lnSpc>
                <a:spcPts val="3621"/>
              </a:lnSpc>
              <a:spcBef>
                <a:spcPct val="0"/>
              </a:spcBef>
            </a:pPr>
            <a:r>
              <a:rPr lang="en-US" sz="2586" b="1" spc="-51">
                <a:solidFill>
                  <a:srgbClr val="14A01E"/>
                </a:solidFill>
                <a:latin typeface="Poppins Bold"/>
                <a:ea typeface="Poppins Bold"/>
                <a:cs typeface="Poppins Bold"/>
                <a:sym typeface="Poppins Bold"/>
              </a:rPr>
              <a:t>GreenMinds Industries</a:t>
            </a:r>
          </a:p>
        </p:txBody>
      </p:sp>
      <p:sp>
        <p:nvSpPr>
          <p:cNvPr id="24" name="TextBox 24"/>
          <p:cNvSpPr txBox="1"/>
          <p:nvPr/>
        </p:nvSpPr>
        <p:spPr>
          <a:xfrm>
            <a:off x="1608293" y="7753981"/>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Using Microsoft Power Automate</a:t>
            </a:r>
          </a:p>
        </p:txBody>
      </p:sp>
      <p:pic>
        <p:nvPicPr>
          <p:cNvPr id="26" name="Picture 25">
            <a:extLst>
              <a:ext uri="{FF2B5EF4-FFF2-40B4-BE49-F238E27FC236}">
                <a16:creationId xmlns:a16="http://schemas.microsoft.com/office/drawing/2014/main" id="{5D2F25F8-7EC4-B83F-333D-8ED5497F60E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388994" y="3560197"/>
            <a:ext cx="3671068" cy="2912579"/>
          </a:xfrm>
          <a:prstGeom prst="rect">
            <a:avLst/>
          </a:prstGeom>
        </p:spPr>
      </p:pic>
      <p:pic>
        <p:nvPicPr>
          <p:cNvPr id="28" name="Picture 27">
            <a:extLst>
              <a:ext uri="{FF2B5EF4-FFF2-40B4-BE49-F238E27FC236}">
                <a16:creationId xmlns:a16="http://schemas.microsoft.com/office/drawing/2014/main" id="{6CDD026B-7659-4200-2084-F709771712F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455610" y="2774522"/>
            <a:ext cx="2363499" cy="23634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E9564-202A-D605-C67C-0958F98BF9F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C3FF94-C6F4-5222-F378-99241CD24D38}"/>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99361EDD-FBC8-D66E-3155-5C171FCF55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a:extLst>
                <a:ext uri="{FF2B5EF4-FFF2-40B4-BE49-F238E27FC236}">
                  <a16:creationId xmlns:a16="http://schemas.microsoft.com/office/drawing/2014/main" id="{2A687E1F-E785-239D-E151-9E2E05FEFF4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924B1A1-9828-9E56-4B10-01DB9B4F383F}"/>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EAB785CF-A119-8FE3-8431-F6132E856D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7" name="TextBox 7">
              <a:extLst>
                <a:ext uri="{FF2B5EF4-FFF2-40B4-BE49-F238E27FC236}">
                  <a16:creationId xmlns:a16="http://schemas.microsoft.com/office/drawing/2014/main" id="{FE175F9A-C757-3005-AA1C-72866CC9EE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53FDE1D5-57FD-E4AA-A077-7808A0E1DBF5}"/>
              </a:ext>
            </a:extLst>
          </p:cNvPr>
          <p:cNvSpPr/>
          <p:nvPr/>
        </p:nvSpPr>
        <p:spPr>
          <a:xfrm>
            <a:off x="8880773" y="7884142"/>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algn="ctr"/>
            <a:endParaRPr lang="en-US" sz="2800" b="1" dirty="0">
              <a:solidFill>
                <a:schemeClr val="bg1"/>
              </a:solidFill>
            </a:endParaRPr>
          </a:p>
          <a:p>
            <a:pPr algn="ctr"/>
            <a:r>
              <a:rPr lang="en-US" sz="2800" b="1" dirty="0">
                <a:solidFill>
                  <a:schemeClr val="bg1"/>
                </a:solidFill>
              </a:rPr>
              <a:t>3</a:t>
            </a:r>
          </a:p>
        </p:txBody>
      </p:sp>
      <p:grpSp>
        <p:nvGrpSpPr>
          <p:cNvPr id="9" name="Group 9">
            <a:extLst>
              <a:ext uri="{FF2B5EF4-FFF2-40B4-BE49-F238E27FC236}">
                <a16:creationId xmlns:a16="http://schemas.microsoft.com/office/drawing/2014/main" id="{34EC9E45-AB54-DD12-0F42-6C94D688254F}"/>
              </a:ext>
            </a:extLst>
          </p:cNvPr>
          <p:cNvGrpSpPr/>
          <p:nvPr/>
        </p:nvGrpSpPr>
        <p:grpSpPr>
          <a:xfrm>
            <a:off x="7905455" y="2656032"/>
            <a:ext cx="373607" cy="373607"/>
            <a:chOff x="0" y="0"/>
            <a:chExt cx="812800" cy="812800"/>
          </a:xfrm>
        </p:grpSpPr>
        <p:sp>
          <p:nvSpPr>
            <p:cNvPr id="10" name="Freeform 10">
              <a:extLst>
                <a:ext uri="{FF2B5EF4-FFF2-40B4-BE49-F238E27FC236}">
                  <a16:creationId xmlns:a16="http://schemas.microsoft.com/office/drawing/2014/main" id="{58365CC7-5493-E0B9-3905-04D854EF31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1" name="TextBox 11">
              <a:extLst>
                <a:ext uri="{FF2B5EF4-FFF2-40B4-BE49-F238E27FC236}">
                  <a16:creationId xmlns:a16="http://schemas.microsoft.com/office/drawing/2014/main" id="{21DAA03B-AD01-D13C-BDD3-5E38522B1639}"/>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a:extLst>
              <a:ext uri="{FF2B5EF4-FFF2-40B4-BE49-F238E27FC236}">
                <a16:creationId xmlns:a16="http://schemas.microsoft.com/office/drawing/2014/main" id="{02DEBDB3-EF08-8A63-5330-22E5C24641F1}"/>
              </a:ext>
            </a:extLst>
          </p:cNvPr>
          <p:cNvGrpSpPr/>
          <p:nvPr/>
        </p:nvGrpSpPr>
        <p:grpSpPr>
          <a:xfrm>
            <a:off x="8315313" y="4180490"/>
            <a:ext cx="373607" cy="373607"/>
            <a:chOff x="0" y="0"/>
            <a:chExt cx="812800" cy="812800"/>
          </a:xfrm>
        </p:grpSpPr>
        <p:sp>
          <p:nvSpPr>
            <p:cNvPr id="13" name="Freeform 13">
              <a:extLst>
                <a:ext uri="{FF2B5EF4-FFF2-40B4-BE49-F238E27FC236}">
                  <a16:creationId xmlns:a16="http://schemas.microsoft.com/office/drawing/2014/main" id="{067B5EC4-BAEF-9578-3D8C-D246A6105F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a:extLst>
                <a:ext uri="{FF2B5EF4-FFF2-40B4-BE49-F238E27FC236}">
                  <a16:creationId xmlns:a16="http://schemas.microsoft.com/office/drawing/2014/main" id="{1AEC0546-16A1-888D-09E8-CDCA2EDE073E}"/>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a:extLst>
              <a:ext uri="{FF2B5EF4-FFF2-40B4-BE49-F238E27FC236}">
                <a16:creationId xmlns:a16="http://schemas.microsoft.com/office/drawing/2014/main" id="{35619F4A-AE76-F84D-A6AC-330C3BCD712F}"/>
              </a:ext>
            </a:extLst>
          </p:cNvPr>
          <p:cNvGrpSpPr/>
          <p:nvPr/>
        </p:nvGrpSpPr>
        <p:grpSpPr>
          <a:xfrm>
            <a:off x="7944228" y="7402839"/>
            <a:ext cx="373607" cy="373607"/>
            <a:chOff x="0" y="0"/>
            <a:chExt cx="812800" cy="812800"/>
          </a:xfrm>
        </p:grpSpPr>
        <p:sp>
          <p:nvSpPr>
            <p:cNvPr id="16" name="Freeform 16">
              <a:extLst>
                <a:ext uri="{FF2B5EF4-FFF2-40B4-BE49-F238E27FC236}">
                  <a16:creationId xmlns:a16="http://schemas.microsoft.com/office/drawing/2014/main" id="{BBA15C75-0908-447E-AACE-566D1EF4CC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a:extLst>
                <a:ext uri="{FF2B5EF4-FFF2-40B4-BE49-F238E27FC236}">
                  <a16:creationId xmlns:a16="http://schemas.microsoft.com/office/drawing/2014/main" id="{5DDDC90E-E5A3-CD90-EB61-3DE88A97A100}"/>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a:extLst>
              <a:ext uri="{FF2B5EF4-FFF2-40B4-BE49-F238E27FC236}">
                <a16:creationId xmlns:a16="http://schemas.microsoft.com/office/drawing/2014/main" id="{055F9C37-B44F-3818-2EC3-F274256F5A60}"/>
              </a:ext>
            </a:extLst>
          </p:cNvPr>
          <p:cNvGrpSpPr/>
          <p:nvPr/>
        </p:nvGrpSpPr>
        <p:grpSpPr>
          <a:xfrm>
            <a:off x="8309460" y="5760481"/>
            <a:ext cx="373607" cy="373607"/>
            <a:chOff x="0" y="0"/>
            <a:chExt cx="812800" cy="812800"/>
          </a:xfrm>
        </p:grpSpPr>
        <p:sp>
          <p:nvSpPr>
            <p:cNvPr id="19" name="Freeform 19">
              <a:extLst>
                <a:ext uri="{FF2B5EF4-FFF2-40B4-BE49-F238E27FC236}">
                  <a16:creationId xmlns:a16="http://schemas.microsoft.com/office/drawing/2014/main" id="{C9F06F05-E52A-02B5-9C1A-FC5060A944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a:extLst>
                <a:ext uri="{FF2B5EF4-FFF2-40B4-BE49-F238E27FC236}">
                  <a16:creationId xmlns:a16="http://schemas.microsoft.com/office/drawing/2014/main" id="{12C59EC9-FA7E-F15B-00AF-D4AE54DE8364}"/>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2" name="TextBox 22">
            <a:extLst>
              <a:ext uri="{FF2B5EF4-FFF2-40B4-BE49-F238E27FC236}">
                <a16:creationId xmlns:a16="http://schemas.microsoft.com/office/drawing/2014/main" id="{97C906FA-1768-7C87-7415-1EA3D0707E35}"/>
              </a:ext>
            </a:extLst>
          </p:cNvPr>
          <p:cNvSpPr txBox="1"/>
          <p:nvPr/>
        </p:nvSpPr>
        <p:spPr>
          <a:xfrm>
            <a:off x="10599718" y="8071447"/>
            <a:ext cx="5768345" cy="1049646"/>
          </a:xfrm>
          <a:prstGeom prst="rect">
            <a:avLst/>
          </a:prstGeom>
        </p:spPr>
        <p:txBody>
          <a:bodyPr lIns="0" tIns="0" rIns="0" bIns="0" rtlCol="0" anchor="t">
            <a:spAutoFit/>
          </a:bodyPr>
          <a:lstStyle/>
          <a:p>
            <a:pPr algn="l">
              <a:lnSpc>
                <a:spcPts val="4175"/>
              </a:lnSpc>
            </a:pPr>
            <a:r>
              <a:rPr lang="en-US" sz="2982" spc="-59" dirty="0">
                <a:solidFill>
                  <a:srgbClr val="14A01E"/>
                </a:solidFill>
                <a:latin typeface="Poppins"/>
                <a:ea typeface="Poppins"/>
                <a:cs typeface="Poppins"/>
                <a:sym typeface="Poppins"/>
              </a:rPr>
              <a:t>Approval Process can be viewed in Teams.</a:t>
            </a:r>
          </a:p>
        </p:txBody>
      </p:sp>
      <p:pic>
        <p:nvPicPr>
          <p:cNvPr id="26" name="Picture 25">
            <a:extLst>
              <a:ext uri="{FF2B5EF4-FFF2-40B4-BE49-F238E27FC236}">
                <a16:creationId xmlns:a16="http://schemas.microsoft.com/office/drawing/2014/main" id="{BC0C429E-6D2B-09A3-8CC9-DF5CEDC64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843" y="834277"/>
            <a:ext cx="5725324" cy="6001588"/>
          </a:xfrm>
          <a:prstGeom prst="rect">
            <a:avLst/>
          </a:prstGeom>
        </p:spPr>
      </p:pic>
    </p:spTree>
    <p:extLst>
      <p:ext uri="{BB962C8B-B14F-4D97-AF65-F5344CB8AC3E}">
        <p14:creationId xmlns:p14="http://schemas.microsoft.com/office/powerpoint/2010/main" val="57412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6ED0-6838-A04E-4EAF-F0D403BF12F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E5A3E50-C14C-9BA8-9100-E5A6FB0C151A}"/>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6B912305-606F-AAC4-881B-EEA32A57CA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a:extLst>
                <a:ext uri="{FF2B5EF4-FFF2-40B4-BE49-F238E27FC236}">
                  <a16:creationId xmlns:a16="http://schemas.microsoft.com/office/drawing/2014/main" id="{DCC0DC32-55F1-25FE-C957-7F6DA73486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DEB3FE8-B145-9244-9C46-DD92558B146C}"/>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A59DA71F-E0E2-9C87-5C01-7219D707ED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7" name="TextBox 7">
              <a:extLst>
                <a:ext uri="{FF2B5EF4-FFF2-40B4-BE49-F238E27FC236}">
                  <a16:creationId xmlns:a16="http://schemas.microsoft.com/office/drawing/2014/main" id="{20B2DD99-D340-0C7D-12CB-D8110CB1D0C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C1C60497-6327-BAE5-EF27-48DF11F5ABF8}"/>
              </a:ext>
            </a:extLst>
          </p:cNvPr>
          <p:cNvSpPr/>
          <p:nvPr/>
        </p:nvSpPr>
        <p:spPr>
          <a:xfrm>
            <a:off x="8880773" y="7884142"/>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algn="ctr"/>
            <a:endParaRPr lang="en-US" sz="2800" b="1" dirty="0">
              <a:solidFill>
                <a:schemeClr val="bg1"/>
              </a:solidFill>
            </a:endParaRPr>
          </a:p>
          <a:p>
            <a:pPr algn="ctr"/>
            <a:endParaRPr lang="en-US" sz="2800" b="1" dirty="0">
              <a:solidFill>
                <a:schemeClr val="bg1"/>
              </a:solidFill>
            </a:endParaRPr>
          </a:p>
        </p:txBody>
      </p:sp>
      <p:grpSp>
        <p:nvGrpSpPr>
          <p:cNvPr id="9" name="Group 9">
            <a:extLst>
              <a:ext uri="{FF2B5EF4-FFF2-40B4-BE49-F238E27FC236}">
                <a16:creationId xmlns:a16="http://schemas.microsoft.com/office/drawing/2014/main" id="{13EE6DC5-C157-D0B7-04BE-6AC37C306180}"/>
              </a:ext>
            </a:extLst>
          </p:cNvPr>
          <p:cNvGrpSpPr/>
          <p:nvPr/>
        </p:nvGrpSpPr>
        <p:grpSpPr>
          <a:xfrm>
            <a:off x="7905455" y="2656032"/>
            <a:ext cx="373607" cy="373607"/>
            <a:chOff x="0" y="0"/>
            <a:chExt cx="812800" cy="812800"/>
          </a:xfrm>
        </p:grpSpPr>
        <p:sp>
          <p:nvSpPr>
            <p:cNvPr id="10" name="Freeform 10">
              <a:extLst>
                <a:ext uri="{FF2B5EF4-FFF2-40B4-BE49-F238E27FC236}">
                  <a16:creationId xmlns:a16="http://schemas.microsoft.com/office/drawing/2014/main" id="{E14F90A8-EDDE-85B6-5B03-E23C7D0566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1" name="TextBox 11">
              <a:extLst>
                <a:ext uri="{FF2B5EF4-FFF2-40B4-BE49-F238E27FC236}">
                  <a16:creationId xmlns:a16="http://schemas.microsoft.com/office/drawing/2014/main" id="{1921D954-E1F4-A508-9144-3E939FE518EE}"/>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a:extLst>
              <a:ext uri="{FF2B5EF4-FFF2-40B4-BE49-F238E27FC236}">
                <a16:creationId xmlns:a16="http://schemas.microsoft.com/office/drawing/2014/main" id="{E6D601A6-A321-92D6-E9A8-624476985684}"/>
              </a:ext>
            </a:extLst>
          </p:cNvPr>
          <p:cNvGrpSpPr/>
          <p:nvPr/>
        </p:nvGrpSpPr>
        <p:grpSpPr>
          <a:xfrm>
            <a:off x="8315313" y="4180490"/>
            <a:ext cx="373607" cy="373607"/>
            <a:chOff x="0" y="0"/>
            <a:chExt cx="812800" cy="812800"/>
          </a:xfrm>
        </p:grpSpPr>
        <p:sp>
          <p:nvSpPr>
            <p:cNvPr id="13" name="Freeform 13">
              <a:extLst>
                <a:ext uri="{FF2B5EF4-FFF2-40B4-BE49-F238E27FC236}">
                  <a16:creationId xmlns:a16="http://schemas.microsoft.com/office/drawing/2014/main" id="{0696AD62-98C3-5355-8985-96DA0DF1FF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a:extLst>
                <a:ext uri="{FF2B5EF4-FFF2-40B4-BE49-F238E27FC236}">
                  <a16:creationId xmlns:a16="http://schemas.microsoft.com/office/drawing/2014/main" id="{DE5F859F-07C1-BD44-33E2-8A69E4E197E8}"/>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a:extLst>
              <a:ext uri="{FF2B5EF4-FFF2-40B4-BE49-F238E27FC236}">
                <a16:creationId xmlns:a16="http://schemas.microsoft.com/office/drawing/2014/main" id="{C9812BDA-9FDE-99E0-610A-11DF851BF235}"/>
              </a:ext>
            </a:extLst>
          </p:cNvPr>
          <p:cNvGrpSpPr/>
          <p:nvPr/>
        </p:nvGrpSpPr>
        <p:grpSpPr>
          <a:xfrm>
            <a:off x="7944228" y="7402839"/>
            <a:ext cx="373607" cy="373607"/>
            <a:chOff x="0" y="0"/>
            <a:chExt cx="812800" cy="812800"/>
          </a:xfrm>
        </p:grpSpPr>
        <p:sp>
          <p:nvSpPr>
            <p:cNvPr id="16" name="Freeform 16">
              <a:extLst>
                <a:ext uri="{FF2B5EF4-FFF2-40B4-BE49-F238E27FC236}">
                  <a16:creationId xmlns:a16="http://schemas.microsoft.com/office/drawing/2014/main" id="{9BE66D7F-8E4D-F859-6F06-D22272D6AF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a:extLst>
                <a:ext uri="{FF2B5EF4-FFF2-40B4-BE49-F238E27FC236}">
                  <a16:creationId xmlns:a16="http://schemas.microsoft.com/office/drawing/2014/main" id="{6898C537-ED4E-1502-05C7-33C48666B3E8}"/>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a:extLst>
              <a:ext uri="{FF2B5EF4-FFF2-40B4-BE49-F238E27FC236}">
                <a16:creationId xmlns:a16="http://schemas.microsoft.com/office/drawing/2014/main" id="{5FE33B1E-DAE4-EF27-8593-46579AFEFB34}"/>
              </a:ext>
            </a:extLst>
          </p:cNvPr>
          <p:cNvGrpSpPr/>
          <p:nvPr/>
        </p:nvGrpSpPr>
        <p:grpSpPr>
          <a:xfrm>
            <a:off x="8309460" y="5760481"/>
            <a:ext cx="373607" cy="373607"/>
            <a:chOff x="0" y="0"/>
            <a:chExt cx="812800" cy="812800"/>
          </a:xfrm>
        </p:grpSpPr>
        <p:sp>
          <p:nvSpPr>
            <p:cNvPr id="19" name="Freeform 19">
              <a:extLst>
                <a:ext uri="{FF2B5EF4-FFF2-40B4-BE49-F238E27FC236}">
                  <a16:creationId xmlns:a16="http://schemas.microsoft.com/office/drawing/2014/main" id="{C464FC9D-FB3C-9AC8-DD80-57B9E4D07A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a:extLst>
                <a:ext uri="{FF2B5EF4-FFF2-40B4-BE49-F238E27FC236}">
                  <a16:creationId xmlns:a16="http://schemas.microsoft.com/office/drawing/2014/main" id="{ACAA74F9-6837-C033-F6BD-B7B635B5FB67}"/>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2" name="TextBox 22">
            <a:extLst>
              <a:ext uri="{FF2B5EF4-FFF2-40B4-BE49-F238E27FC236}">
                <a16:creationId xmlns:a16="http://schemas.microsoft.com/office/drawing/2014/main" id="{3D002C32-BC83-527A-7758-65117ADAC091}"/>
              </a:ext>
            </a:extLst>
          </p:cNvPr>
          <p:cNvSpPr txBox="1"/>
          <p:nvPr/>
        </p:nvSpPr>
        <p:spPr>
          <a:xfrm>
            <a:off x="10599718" y="8071447"/>
            <a:ext cx="5768345" cy="511037"/>
          </a:xfrm>
          <a:prstGeom prst="rect">
            <a:avLst/>
          </a:prstGeom>
        </p:spPr>
        <p:txBody>
          <a:bodyPr lIns="0" tIns="0" rIns="0" bIns="0" rtlCol="0" anchor="t">
            <a:spAutoFit/>
          </a:bodyPr>
          <a:lstStyle/>
          <a:p>
            <a:pPr algn="l">
              <a:lnSpc>
                <a:spcPts val="4175"/>
              </a:lnSpc>
            </a:pPr>
            <a:r>
              <a:rPr lang="en-US" sz="2982" spc="-59" dirty="0">
                <a:solidFill>
                  <a:srgbClr val="14A01E"/>
                </a:solidFill>
                <a:latin typeface="Poppins"/>
                <a:ea typeface="Poppins"/>
                <a:cs typeface="Poppins"/>
                <a:sym typeface="Poppins"/>
              </a:rPr>
              <a:t>Overall Automation Process.</a:t>
            </a:r>
          </a:p>
        </p:txBody>
      </p:sp>
      <p:pic>
        <p:nvPicPr>
          <p:cNvPr id="23" name="Picture 22">
            <a:extLst>
              <a:ext uri="{FF2B5EF4-FFF2-40B4-BE49-F238E27FC236}">
                <a16:creationId xmlns:a16="http://schemas.microsoft.com/office/drawing/2014/main" id="{44F98F56-5F83-9ED0-14A9-D7C5D32F7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317" y="526051"/>
            <a:ext cx="6838950" cy="7200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444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493617" y="1283153"/>
            <a:ext cx="12588063" cy="7366889"/>
            <a:chOff x="0" y="0"/>
            <a:chExt cx="3524938" cy="2062893"/>
          </a:xfrm>
        </p:grpSpPr>
        <p:sp>
          <p:nvSpPr>
            <p:cNvPr id="3" name="Freeform 3"/>
            <p:cNvSpPr/>
            <p:nvPr/>
          </p:nvSpPr>
          <p:spPr>
            <a:xfrm>
              <a:off x="0" y="0"/>
              <a:ext cx="3524938" cy="2062893"/>
            </a:xfrm>
            <a:custGeom>
              <a:avLst/>
              <a:gdLst/>
              <a:ahLst/>
              <a:cxnLst/>
              <a:rect l="l" t="t" r="r" b="b"/>
              <a:pathLst>
                <a:path w="3524938" h="2062893">
                  <a:moveTo>
                    <a:pt x="0" y="0"/>
                  </a:moveTo>
                  <a:lnTo>
                    <a:pt x="3524938" y="0"/>
                  </a:lnTo>
                  <a:lnTo>
                    <a:pt x="3524938" y="2062893"/>
                  </a:lnTo>
                  <a:lnTo>
                    <a:pt x="0" y="2062893"/>
                  </a:lnTo>
                  <a:close/>
                </a:path>
              </a:pathLst>
            </a:custGeom>
            <a:solidFill>
              <a:srgbClr val="14A01E">
                <a:alpha val="95686"/>
              </a:srgbClr>
            </a:solidFill>
            <a:ln cap="sq">
              <a:noFill/>
              <a:prstDash val="solid"/>
              <a:miter/>
            </a:ln>
          </p:spPr>
          <p:txBody>
            <a:bodyPr/>
            <a:lstStyle/>
            <a:p>
              <a:endParaRPr lang="en-US"/>
            </a:p>
          </p:txBody>
        </p:sp>
        <p:sp>
          <p:nvSpPr>
            <p:cNvPr id="4" name="TextBox 4"/>
            <p:cNvSpPr txBox="1"/>
            <p:nvPr/>
          </p:nvSpPr>
          <p:spPr>
            <a:xfrm>
              <a:off x="0" y="-38100"/>
              <a:ext cx="3524938" cy="2100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7842902" y="1849375"/>
            <a:ext cx="3889492" cy="974478"/>
          </a:xfrm>
          <a:prstGeom prst="rect">
            <a:avLst/>
          </a:prstGeom>
        </p:spPr>
        <p:txBody>
          <a:bodyPr lIns="0" tIns="0" rIns="0" bIns="0" rtlCol="0" anchor="t">
            <a:spAutoFit/>
          </a:bodyPr>
          <a:lstStyle/>
          <a:p>
            <a:pPr marL="0" lvl="0" indent="0" algn="l">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Statistics</a:t>
            </a:r>
          </a:p>
        </p:txBody>
      </p:sp>
      <p:sp>
        <p:nvSpPr>
          <p:cNvPr id="6" name="TextBox 6"/>
          <p:cNvSpPr txBox="1"/>
          <p:nvPr/>
        </p:nvSpPr>
        <p:spPr>
          <a:xfrm>
            <a:off x="5853551" y="4433087"/>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Time Saved with App Integration</a:t>
            </a:r>
          </a:p>
        </p:txBody>
      </p:sp>
      <p:sp>
        <p:nvSpPr>
          <p:cNvPr id="7" name="TextBox 7"/>
          <p:cNvSpPr txBox="1"/>
          <p:nvPr/>
        </p:nvSpPr>
        <p:spPr>
          <a:xfrm>
            <a:off x="5853551" y="338104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80%</a:t>
            </a:r>
          </a:p>
        </p:txBody>
      </p:sp>
      <p:sp>
        <p:nvSpPr>
          <p:cNvPr id="8" name="TextBox 8"/>
          <p:cNvSpPr txBox="1"/>
          <p:nvPr/>
        </p:nvSpPr>
        <p:spPr>
          <a:xfrm>
            <a:off x="11239470" y="4433087"/>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Average Approval Time</a:t>
            </a:r>
          </a:p>
        </p:txBody>
      </p:sp>
      <p:sp>
        <p:nvSpPr>
          <p:cNvPr id="9" name="TextBox 9"/>
          <p:cNvSpPr txBox="1"/>
          <p:nvPr/>
        </p:nvSpPr>
        <p:spPr>
          <a:xfrm>
            <a:off x="11239470" y="3223903"/>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a:solidFill>
                  <a:srgbClr val="FDFDFD"/>
                </a:solidFill>
                <a:latin typeface="Open Sans Extra Bold"/>
                <a:ea typeface="Open Sans Extra Bold"/>
                <a:cs typeface="Open Sans Extra Bold"/>
                <a:sym typeface="Open Sans Extra Bold"/>
              </a:rPr>
              <a:t>-</a:t>
            </a:r>
            <a:r>
              <a:rPr lang="en-US" sz="5644" b="1" u="none" strike="noStrike">
                <a:solidFill>
                  <a:srgbClr val="FDFDFD"/>
                </a:solidFill>
                <a:latin typeface="Open Sans Extra Bold"/>
                <a:ea typeface="Open Sans Extra Bold"/>
                <a:cs typeface="Open Sans Extra Bold"/>
                <a:sym typeface="Open Sans Extra Bold"/>
              </a:rPr>
              <a:t>10%</a:t>
            </a:r>
          </a:p>
        </p:txBody>
      </p:sp>
      <p:sp>
        <p:nvSpPr>
          <p:cNvPr id="10" name="TextBox 10"/>
          <p:cNvSpPr txBox="1"/>
          <p:nvPr/>
        </p:nvSpPr>
        <p:spPr>
          <a:xfrm>
            <a:off x="5853551" y="7046870"/>
            <a:ext cx="2370352" cy="1062838"/>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Growth of Total Number of Requests</a:t>
            </a:r>
          </a:p>
        </p:txBody>
      </p:sp>
      <p:sp>
        <p:nvSpPr>
          <p:cNvPr id="11" name="TextBox 11"/>
          <p:cNvSpPr txBox="1"/>
          <p:nvPr/>
        </p:nvSpPr>
        <p:spPr>
          <a:xfrm>
            <a:off x="5853551" y="5837686"/>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20%</a:t>
            </a:r>
          </a:p>
        </p:txBody>
      </p:sp>
      <p:sp>
        <p:nvSpPr>
          <p:cNvPr id="12" name="TextBox 12"/>
          <p:cNvSpPr txBox="1"/>
          <p:nvPr/>
        </p:nvSpPr>
        <p:spPr>
          <a:xfrm>
            <a:off x="11239470" y="7046870"/>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Employee</a:t>
            </a:r>
            <a:r>
              <a:rPr lang="en-US" sz="2030" u="none" strike="noStrike" spc="-40">
                <a:solidFill>
                  <a:srgbClr val="FDFDFD"/>
                </a:solidFill>
                <a:latin typeface="Poppins"/>
                <a:ea typeface="Poppins"/>
                <a:cs typeface="Poppins"/>
                <a:sym typeface="Poppins"/>
              </a:rPr>
              <a:t> Satisfaction</a:t>
            </a:r>
          </a:p>
        </p:txBody>
      </p:sp>
      <p:sp>
        <p:nvSpPr>
          <p:cNvPr id="13" name="TextBox 13"/>
          <p:cNvSpPr txBox="1"/>
          <p:nvPr/>
        </p:nvSpPr>
        <p:spPr>
          <a:xfrm>
            <a:off x="11239470" y="5837686"/>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75%</a:t>
            </a:r>
          </a:p>
        </p:txBody>
      </p:sp>
      <p:grpSp>
        <p:nvGrpSpPr>
          <p:cNvPr id="14" name="Group 14"/>
          <p:cNvGrpSpPr/>
          <p:nvPr/>
        </p:nvGrpSpPr>
        <p:grpSpPr>
          <a:xfrm>
            <a:off x="3493617" y="8625539"/>
            <a:ext cx="12588063" cy="548583"/>
            <a:chOff x="0" y="0"/>
            <a:chExt cx="3524938" cy="153615"/>
          </a:xfrm>
        </p:grpSpPr>
        <p:sp>
          <p:nvSpPr>
            <p:cNvPr id="15" name="Freeform 15"/>
            <p:cNvSpPr/>
            <p:nvPr/>
          </p:nvSpPr>
          <p:spPr>
            <a:xfrm>
              <a:off x="0" y="0"/>
              <a:ext cx="3524938" cy="153615"/>
            </a:xfrm>
            <a:custGeom>
              <a:avLst/>
              <a:gdLst/>
              <a:ahLst/>
              <a:cxnLst/>
              <a:rect l="l" t="t" r="r" b="b"/>
              <a:pathLst>
                <a:path w="3524938" h="153615">
                  <a:moveTo>
                    <a:pt x="0" y="0"/>
                  </a:moveTo>
                  <a:lnTo>
                    <a:pt x="3524938" y="0"/>
                  </a:lnTo>
                  <a:lnTo>
                    <a:pt x="3524938" y="153615"/>
                  </a:lnTo>
                  <a:lnTo>
                    <a:pt x="0" y="153615"/>
                  </a:lnTo>
                  <a:close/>
                </a:path>
              </a:pathLst>
            </a:custGeom>
            <a:solidFill>
              <a:srgbClr val="5BBA7B">
                <a:alpha val="48627"/>
              </a:srgbClr>
            </a:solidFill>
            <a:ln cap="sq">
              <a:noFill/>
              <a:prstDash val="solid"/>
              <a:miter/>
            </a:ln>
          </p:spPr>
          <p:txBody>
            <a:bodyPr/>
            <a:lstStyle/>
            <a:p>
              <a:endParaRPr lang="en-US"/>
            </a:p>
          </p:txBody>
        </p:sp>
        <p:sp>
          <p:nvSpPr>
            <p:cNvPr id="16" name="TextBox 16"/>
            <p:cNvSpPr txBox="1"/>
            <p:nvPr/>
          </p:nvSpPr>
          <p:spPr>
            <a:xfrm>
              <a:off x="0" y="-38100"/>
              <a:ext cx="3524938" cy="19171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5238003" y="8290589"/>
            <a:ext cx="7523780" cy="75237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alpha val="95686"/>
              </a:srgbClr>
            </a:solidFill>
            <a:ln cap="sq">
              <a:no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3724222" y="-4507687"/>
            <a:ext cx="5924489" cy="59244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alpha val="95686"/>
              </a:srgbClr>
            </a:solidFill>
            <a:ln cap="sq">
              <a:noFill/>
              <a:prstDash val="solid"/>
              <a:miter/>
            </a:ln>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276769" y="4828354"/>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123887" y="-2346523"/>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895600" y="403492"/>
            <a:ext cx="13507329" cy="3463128"/>
          </a:xfrm>
          <a:prstGeom prst="rect">
            <a:avLst/>
          </a:prstGeom>
        </p:spPr>
        <p:txBody>
          <a:bodyPr wrap="square" lIns="0" tIns="0" rIns="0" bIns="0" rtlCol="0" anchor="t">
            <a:spAutoFit/>
          </a:bodyPr>
          <a:lstStyle/>
          <a:p>
            <a:pPr algn="ctr">
              <a:lnSpc>
                <a:spcPts val="9247"/>
              </a:lnSpc>
              <a:spcBef>
                <a:spcPct val="0"/>
              </a:spcBef>
            </a:pPr>
            <a:r>
              <a:rPr lang="en-US" sz="7200" dirty="0">
                <a:solidFill>
                  <a:srgbClr val="14A01E"/>
                </a:solidFill>
                <a:latin typeface="Open Sans Extra Bold"/>
                <a:ea typeface="Open Sans Extra Bold"/>
                <a:cs typeface="Open Sans Extra Bold"/>
                <a:sym typeface="Open Sans Extra Bold"/>
              </a:rPr>
              <a:t>Streamlining Travel Approval Process</a:t>
            </a:r>
          </a:p>
          <a:p>
            <a:pPr algn="ctr">
              <a:lnSpc>
                <a:spcPts val="9247"/>
              </a:lnSpc>
              <a:spcBef>
                <a:spcPct val="0"/>
              </a:spcBef>
            </a:pPr>
            <a:r>
              <a:rPr lang="en-US" sz="6605" dirty="0">
                <a:solidFill>
                  <a:srgbClr val="14A01E"/>
                </a:solidFill>
                <a:latin typeface="Open Sans Extra Bold"/>
                <a:ea typeface="Open Sans Extra Bold"/>
                <a:cs typeface="Open Sans Extra Bold"/>
                <a:sym typeface="Open Sans Extra Bold"/>
              </a:rPr>
              <a:t>- Demo -</a:t>
            </a:r>
          </a:p>
        </p:txBody>
      </p:sp>
      <p:pic>
        <p:nvPicPr>
          <p:cNvPr id="10" name="Online Media 9" title="Travel Request DEMO.mp4">
            <a:hlinkClick r:id="" action="ppaction://media"/>
            <a:extLst>
              <a:ext uri="{FF2B5EF4-FFF2-40B4-BE49-F238E27FC236}">
                <a16:creationId xmlns:a16="http://schemas.microsoft.com/office/drawing/2014/main" id="{B1928198-D279-0F50-8343-1DBB8C65B130}"/>
              </a:ext>
            </a:extLst>
          </p:cNvPr>
          <p:cNvPicPr>
            <a:picLocks noRot="1" noChangeAspect="1"/>
          </p:cNvPicPr>
          <p:nvPr>
            <a:videoFile r:link="rId1"/>
          </p:nvPr>
        </p:nvPicPr>
        <p:blipFill>
          <a:blip r:embed="rId3"/>
          <a:stretch>
            <a:fillRect/>
          </a:stretch>
        </p:blipFill>
        <p:spPr>
          <a:xfrm>
            <a:off x="3543300" y="3695700"/>
            <a:ext cx="11201400" cy="6006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F4B3D3BD-5EC4-C72A-F694-75736D493C1D}"/>
              </a:ext>
            </a:extLst>
          </p:cNvPr>
          <p:cNvGrpSpPr/>
          <p:nvPr/>
        </p:nvGrpSpPr>
        <p:grpSpPr>
          <a:xfrm>
            <a:off x="-2123887" y="-2346523"/>
            <a:ext cx="4693046" cy="4693046"/>
            <a:chOff x="0" y="0"/>
            <a:chExt cx="812800" cy="812800"/>
          </a:xfrm>
        </p:grpSpPr>
        <p:sp>
          <p:nvSpPr>
            <p:cNvPr id="3" name="Freeform 6">
              <a:extLst>
                <a:ext uri="{FF2B5EF4-FFF2-40B4-BE49-F238E27FC236}">
                  <a16:creationId xmlns:a16="http://schemas.microsoft.com/office/drawing/2014/main" id="{C53675F2-B530-3A0D-14B7-766CB34B20E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4" name="TextBox 7">
              <a:extLst>
                <a:ext uri="{FF2B5EF4-FFF2-40B4-BE49-F238E27FC236}">
                  <a16:creationId xmlns:a16="http://schemas.microsoft.com/office/drawing/2014/main" id="{A78B32EC-0865-919F-4B77-60FCAF35BA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Rectangle 4">
            <a:extLst>
              <a:ext uri="{FF2B5EF4-FFF2-40B4-BE49-F238E27FC236}">
                <a16:creationId xmlns:a16="http://schemas.microsoft.com/office/drawing/2014/main" id="{1D4C45A5-AC74-CAFC-29C6-CA0951B42FFE}"/>
              </a:ext>
            </a:extLst>
          </p:cNvPr>
          <p:cNvSpPr/>
          <p:nvPr/>
        </p:nvSpPr>
        <p:spPr>
          <a:xfrm>
            <a:off x="11430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9" name="Rectangle 8">
            <a:extLst>
              <a:ext uri="{FF2B5EF4-FFF2-40B4-BE49-F238E27FC236}">
                <a16:creationId xmlns:a16="http://schemas.microsoft.com/office/drawing/2014/main" id="{CD3C9EB4-50FB-A1EB-420A-B1E8CBD3BD41}"/>
              </a:ext>
            </a:extLst>
          </p:cNvPr>
          <p:cNvSpPr/>
          <p:nvPr/>
        </p:nvSpPr>
        <p:spPr>
          <a:xfrm>
            <a:off x="54864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10" name="Rectangle 9">
            <a:extLst>
              <a:ext uri="{FF2B5EF4-FFF2-40B4-BE49-F238E27FC236}">
                <a16:creationId xmlns:a16="http://schemas.microsoft.com/office/drawing/2014/main" id="{2D8735E4-892A-A64A-CBD2-D79359F97D04}"/>
              </a:ext>
            </a:extLst>
          </p:cNvPr>
          <p:cNvSpPr/>
          <p:nvPr/>
        </p:nvSpPr>
        <p:spPr>
          <a:xfrm>
            <a:off x="99060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sp>
        <p:nvSpPr>
          <p:cNvPr id="11" name="Rectangle 10">
            <a:extLst>
              <a:ext uri="{FF2B5EF4-FFF2-40B4-BE49-F238E27FC236}">
                <a16:creationId xmlns:a16="http://schemas.microsoft.com/office/drawing/2014/main" id="{934D365D-3F77-7820-4B44-91993C7A8072}"/>
              </a:ext>
            </a:extLst>
          </p:cNvPr>
          <p:cNvSpPr/>
          <p:nvPr/>
        </p:nvSpPr>
        <p:spPr>
          <a:xfrm>
            <a:off x="14325600" y="2677206"/>
            <a:ext cx="3124200" cy="4212189"/>
          </a:xfrm>
          <a:prstGeom prst="rect">
            <a:avLst/>
          </a:prstGeom>
          <a:solidFill>
            <a:srgbClr val="000000">
              <a:alpha val="0"/>
            </a:srgbClr>
          </a:solidFill>
          <a:ln w="952500" cap="sq">
            <a:solidFill>
              <a:srgbClr val="14A01E"/>
            </a:solidFill>
            <a:prstDash val="solid"/>
            <a:miter/>
          </a:ln>
        </p:spPr>
        <p:txBody>
          <a:bodyPr/>
          <a:lstStyle/>
          <a:p>
            <a:endParaRPr lang="en-US">
              <a:solidFill>
                <a:schemeClr val="tx1"/>
              </a:solidFill>
            </a:endParaRPr>
          </a:p>
        </p:txBody>
      </p:sp>
      <p:pic>
        <p:nvPicPr>
          <p:cNvPr id="13" name="Picture 12">
            <a:extLst>
              <a:ext uri="{FF2B5EF4-FFF2-40B4-BE49-F238E27FC236}">
                <a16:creationId xmlns:a16="http://schemas.microsoft.com/office/drawing/2014/main" id="{19318587-C012-D1D3-89AD-F9DFE456C0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85" y="2424347"/>
            <a:ext cx="3538429" cy="4717905"/>
          </a:xfrm>
          <a:prstGeom prst="rect">
            <a:avLst/>
          </a:prstGeom>
        </p:spPr>
      </p:pic>
      <p:pic>
        <p:nvPicPr>
          <p:cNvPr id="15" name="Picture 14">
            <a:extLst>
              <a:ext uri="{FF2B5EF4-FFF2-40B4-BE49-F238E27FC236}">
                <a16:creationId xmlns:a16="http://schemas.microsoft.com/office/drawing/2014/main" id="{DF9EC486-BB75-C55F-B505-EEA1BD778CBB}"/>
              </a:ext>
            </a:extLst>
          </p:cNvPr>
          <p:cNvPicPr>
            <a:picLocks noChangeAspect="1"/>
          </p:cNvPicPr>
          <p:nvPr/>
        </p:nvPicPr>
        <p:blipFill>
          <a:blip r:embed="rId3" cstate="print">
            <a:extLst>
              <a:ext uri="{28A0092B-C50C-407E-A947-70E740481C1C}">
                <a14:useLocalDpi xmlns:a14="http://schemas.microsoft.com/office/drawing/2010/main" val="0"/>
              </a:ext>
            </a:extLst>
          </a:blip>
          <a:srcRect l="6265" t="13704" r="3580"/>
          <a:stretch/>
        </p:blipFill>
        <p:spPr>
          <a:xfrm>
            <a:off x="9698885" y="2424345"/>
            <a:ext cx="3538429" cy="4717905"/>
          </a:xfrm>
          <a:prstGeom prst="rect">
            <a:avLst/>
          </a:prstGeom>
        </p:spPr>
      </p:pic>
      <p:pic>
        <p:nvPicPr>
          <p:cNvPr id="17" name="Picture 16">
            <a:extLst>
              <a:ext uri="{FF2B5EF4-FFF2-40B4-BE49-F238E27FC236}">
                <a16:creationId xmlns:a16="http://schemas.microsoft.com/office/drawing/2014/main" id="{36FA2526-2427-A8BF-F6AC-C70D87933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85" y="2424346"/>
            <a:ext cx="3538429" cy="4717905"/>
          </a:xfrm>
          <a:prstGeom prst="rect">
            <a:avLst/>
          </a:prstGeom>
        </p:spPr>
      </p:pic>
      <p:pic>
        <p:nvPicPr>
          <p:cNvPr id="19" name="Picture 18">
            <a:extLst>
              <a:ext uri="{FF2B5EF4-FFF2-40B4-BE49-F238E27FC236}">
                <a16:creationId xmlns:a16="http://schemas.microsoft.com/office/drawing/2014/main" id="{14D0C552-6E96-5455-CA83-E9EB6195C765}"/>
              </a:ext>
            </a:extLst>
          </p:cNvPr>
          <p:cNvPicPr>
            <a:picLocks noChangeAspect="1"/>
          </p:cNvPicPr>
          <p:nvPr/>
        </p:nvPicPr>
        <p:blipFill>
          <a:blip r:embed="rId5">
            <a:extLst>
              <a:ext uri="{28A0092B-C50C-407E-A947-70E740481C1C}">
                <a14:useLocalDpi xmlns:a14="http://schemas.microsoft.com/office/drawing/2010/main" val="0"/>
              </a:ext>
            </a:extLst>
          </a:blip>
          <a:srcRect l="24074" t="23567" r="28518" b="21111"/>
          <a:stretch/>
        </p:blipFill>
        <p:spPr>
          <a:xfrm>
            <a:off x="14118485" y="2424345"/>
            <a:ext cx="3538429" cy="4717905"/>
          </a:xfrm>
          <a:prstGeom prst="rect">
            <a:avLst/>
          </a:prstGeom>
        </p:spPr>
      </p:pic>
      <p:sp>
        <p:nvSpPr>
          <p:cNvPr id="21" name="TextBox 20">
            <a:extLst>
              <a:ext uri="{FF2B5EF4-FFF2-40B4-BE49-F238E27FC236}">
                <a16:creationId xmlns:a16="http://schemas.microsoft.com/office/drawing/2014/main" id="{8D4C37BD-92D9-478A-E999-2B8E2D3A33FF}"/>
              </a:ext>
            </a:extLst>
          </p:cNvPr>
          <p:cNvSpPr txBox="1"/>
          <p:nvPr/>
        </p:nvSpPr>
        <p:spPr>
          <a:xfrm>
            <a:off x="16001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JKDMYY </a:t>
            </a:r>
            <a:r>
              <a:rPr lang="en-US" sz="2000" b="1" spc="50" dirty="0" err="1">
                <a:ln w="0"/>
                <a:solidFill>
                  <a:schemeClr val="bg2"/>
                </a:solidFill>
                <a:effectLst>
                  <a:innerShdw blurRad="63500" dist="50800" dir="13500000">
                    <a:srgbClr val="000000">
                      <a:alpha val="50000"/>
                    </a:srgbClr>
                  </a:innerShdw>
                </a:effectLst>
              </a:rPr>
              <a:t>Jayanetti</a:t>
            </a:r>
            <a:r>
              <a:rPr lang="en-US" sz="2000" b="1" spc="50" dirty="0">
                <a:ln w="0"/>
                <a:solidFill>
                  <a:schemeClr val="bg2"/>
                </a:solidFill>
                <a:effectLst>
                  <a:innerShdw blurRad="63500" dist="50800" dir="13500000">
                    <a:srgbClr val="000000">
                      <a:alpha val="50000"/>
                    </a:srgbClr>
                  </a:innerShdw>
                </a:effectLst>
              </a:rPr>
              <a:t> D/ADC/23/0023 </a:t>
            </a:r>
            <a:r>
              <a:rPr lang="en-US" dirty="0"/>
              <a:t>	</a:t>
            </a:r>
          </a:p>
          <a:p>
            <a:r>
              <a:rPr lang="en-US" dirty="0"/>
              <a:t>	</a:t>
            </a:r>
          </a:p>
        </p:txBody>
      </p:sp>
      <p:sp>
        <p:nvSpPr>
          <p:cNvPr id="22" name="TextBox 21">
            <a:extLst>
              <a:ext uri="{FF2B5EF4-FFF2-40B4-BE49-F238E27FC236}">
                <a16:creationId xmlns:a16="http://schemas.microsoft.com/office/drawing/2014/main" id="{27D362D9-6946-6D69-4FB4-1AD47634808F}"/>
              </a:ext>
            </a:extLst>
          </p:cNvPr>
          <p:cNvSpPr txBox="1"/>
          <p:nvPr/>
        </p:nvSpPr>
        <p:spPr>
          <a:xfrm>
            <a:off x="59435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MBF Amna D/ADC/23/0014 </a:t>
            </a:r>
            <a:r>
              <a:rPr lang="en-US" dirty="0"/>
              <a:t>	</a:t>
            </a:r>
          </a:p>
          <a:p>
            <a:r>
              <a:rPr lang="en-US" dirty="0"/>
              <a:t>	</a:t>
            </a:r>
          </a:p>
        </p:txBody>
      </p:sp>
      <p:sp>
        <p:nvSpPr>
          <p:cNvPr id="23" name="TextBox 22">
            <a:extLst>
              <a:ext uri="{FF2B5EF4-FFF2-40B4-BE49-F238E27FC236}">
                <a16:creationId xmlns:a16="http://schemas.microsoft.com/office/drawing/2014/main" id="{DF907C24-F4BF-6BF1-D769-1006FBDCDC4B}"/>
              </a:ext>
            </a:extLst>
          </p:cNvPr>
          <p:cNvSpPr txBox="1"/>
          <p:nvPr/>
        </p:nvSpPr>
        <p:spPr>
          <a:xfrm>
            <a:off x="103631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HTSH Samadhi D/ADC/23/0006 </a:t>
            </a:r>
            <a:r>
              <a:rPr lang="en-US" dirty="0"/>
              <a:t>	</a:t>
            </a:r>
          </a:p>
          <a:p>
            <a:r>
              <a:rPr lang="en-US" dirty="0"/>
              <a:t>	</a:t>
            </a:r>
          </a:p>
        </p:txBody>
      </p:sp>
      <p:sp>
        <p:nvSpPr>
          <p:cNvPr id="24" name="TextBox 23">
            <a:extLst>
              <a:ext uri="{FF2B5EF4-FFF2-40B4-BE49-F238E27FC236}">
                <a16:creationId xmlns:a16="http://schemas.microsoft.com/office/drawing/2014/main" id="{797FFAEF-37C4-EA89-BE71-E9F2B3C261C4}"/>
              </a:ext>
            </a:extLst>
          </p:cNvPr>
          <p:cNvSpPr txBox="1"/>
          <p:nvPr/>
        </p:nvSpPr>
        <p:spPr>
          <a:xfrm>
            <a:off x="14782799" y="8115300"/>
            <a:ext cx="2209800" cy="533400"/>
          </a:xfrm>
          <a:prstGeom prst="rect">
            <a:avLst/>
          </a:prstGeom>
          <a:solidFill>
            <a:srgbClr val="000000">
              <a:alpha val="0"/>
            </a:srgbClr>
          </a:solidFill>
          <a:ln w="952500" cap="sq">
            <a:solidFill>
              <a:srgbClr val="14A01E"/>
            </a:solidFill>
            <a:prstDash val="solid"/>
            <a:miter/>
          </a:ln>
        </p:spPr>
        <p:txBody>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2000" b="1" spc="50" dirty="0">
                <a:ln w="0"/>
                <a:solidFill>
                  <a:schemeClr val="bg2"/>
                </a:solidFill>
                <a:effectLst>
                  <a:innerShdw blurRad="63500" dist="50800" dir="13500000">
                    <a:srgbClr val="000000">
                      <a:alpha val="50000"/>
                    </a:srgbClr>
                  </a:innerShdw>
                </a:effectLst>
              </a:rPr>
              <a:t>KGT </a:t>
            </a:r>
            <a:r>
              <a:rPr lang="en-US" sz="2000" b="1" spc="50" dirty="0" err="1">
                <a:ln w="0"/>
                <a:solidFill>
                  <a:schemeClr val="bg2"/>
                </a:solidFill>
                <a:effectLst>
                  <a:innerShdw blurRad="63500" dist="50800" dir="13500000">
                    <a:srgbClr val="000000">
                      <a:alpha val="50000"/>
                    </a:srgbClr>
                  </a:innerShdw>
                </a:effectLst>
              </a:rPr>
              <a:t>Randika</a:t>
            </a:r>
            <a:r>
              <a:rPr lang="en-US" sz="2000" b="1" spc="50" dirty="0">
                <a:ln w="0"/>
                <a:solidFill>
                  <a:schemeClr val="bg2"/>
                </a:solidFill>
                <a:effectLst>
                  <a:innerShdw blurRad="63500" dist="50800" dir="13500000">
                    <a:srgbClr val="000000">
                      <a:alpha val="50000"/>
                    </a:srgbClr>
                  </a:innerShdw>
                </a:effectLst>
              </a:rPr>
              <a:t> D/ADC/23/0024 </a:t>
            </a:r>
            <a:r>
              <a:rPr lang="en-US" dirty="0"/>
              <a:t>	</a:t>
            </a:r>
          </a:p>
          <a:p>
            <a:r>
              <a:rPr lang="en-US" dirty="0"/>
              <a:t>	</a:t>
            </a:r>
          </a:p>
        </p:txBody>
      </p:sp>
      <p:sp>
        <p:nvSpPr>
          <p:cNvPr id="26" name="TextBox 25">
            <a:extLst>
              <a:ext uri="{FF2B5EF4-FFF2-40B4-BE49-F238E27FC236}">
                <a16:creationId xmlns:a16="http://schemas.microsoft.com/office/drawing/2014/main" id="{E038A0AE-8120-8B50-873E-397E1AEC0490}"/>
              </a:ext>
            </a:extLst>
          </p:cNvPr>
          <p:cNvSpPr txBox="1"/>
          <p:nvPr/>
        </p:nvSpPr>
        <p:spPr>
          <a:xfrm>
            <a:off x="3387970" y="477411"/>
            <a:ext cx="10445260" cy="1272015"/>
          </a:xfrm>
          <a:prstGeom prst="rect">
            <a:avLst/>
          </a:prstGeom>
          <a:noFill/>
        </p:spPr>
        <p:txBody>
          <a:bodyPr wrap="square">
            <a:spAutoFit/>
          </a:bodyPr>
          <a:lstStyle/>
          <a:p>
            <a:pPr algn="ctr">
              <a:lnSpc>
                <a:spcPts val="10248"/>
              </a:lnSpc>
              <a:spcBef>
                <a:spcPct val="0"/>
              </a:spcBef>
            </a:pPr>
            <a:r>
              <a:rPr lang="en-US" sz="6000" dirty="0">
                <a:solidFill>
                  <a:srgbClr val="14A01E"/>
                </a:solidFill>
                <a:latin typeface="Open Sans Extra Bold"/>
                <a:ea typeface="Open Sans Extra Bold"/>
                <a:cs typeface="Open Sans Extra Bold"/>
                <a:sym typeface="Open Sans Extra Bold"/>
              </a:rPr>
              <a:t> OUR TEAM</a:t>
            </a:r>
          </a:p>
        </p:txBody>
      </p:sp>
    </p:spTree>
    <p:extLst>
      <p:ext uri="{BB962C8B-B14F-4D97-AF65-F5344CB8AC3E}">
        <p14:creationId xmlns:p14="http://schemas.microsoft.com/office/powerpoint/2010/main" val="4224154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387852" y="4298017"/>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14A01E"/>
                </a:solidFill>
                <a:latin typeface="Open Sans Extra Bold"/>
                <a:ea typeface="Open Sans Extra Bold"/>
                <a:cs typeface="Open Sans Extra Bold"/>
                <a:sym typeface="Open Sans Extra Bold"/>
              </a:rPr>
              <a:t>THANK YOU!</a:t>
            </a:r>
          </a:p>
        </p:txBody>
      </p:sp>
      <p:sp>
        <p:nvSpPr>
          <p:cNvPr id="3" name="Freeform 3"/>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en-US"/>
          </a:p>
        </p:txBody>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BA7B"/>
            </a:solidFill>
            <a:ln cap="sq">
              <a:noFill/>
              <a:prstDash val="solid"/>
              <a:miter/>
            </a:ln>
          </p:spPr>
          <p:txBody>
            <a:bodyPr/>
            <a:lstStyle/>
            <a:p>
              <a:endParaRPr lang="en-US"/>
            </a:p>
          </p:txBody>
        </p:sp>
        <p:sp>
          <p:nvSpPr>
            <p:cNvPr id="6" name="TextBox 6"/>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BA7B"/>
            </a:solidFill>
            <a:ln cap="sq">
              <a:noFill/>
              <a:prstDash val="solid"/>
              <a:miter/>
            </a:ln>
          </p:spPr>
          <p:txBody>
            <a:bodyPr/>
            <a:lstStyle/>
            <a:p>
              <a:endParaRPr lang="en-US"/>
            </a:p>
          </p:txBody>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387852" y="2563547"/>
            <a:ext cx="588438" cy="597010"/>
          </a:xfrm>
          <a:custGeom>
            <a:avLst/>
            <a:gdLst/>
            <a:ahLst/>
            <a:cxnLst/>
            <a:rect l="l" t="t" r="r" b="b"/>
            <a:pathLst>
              <a:path w="588438" h="597010">
                <a:moveTo>
                  <a:pt x="0" y="0"/>
                </a:moveTo>
                <a:lnTo>
                  <a:pt x="588437" y="0"/>
                </a:lnTo>
                <a:lnTo>
                  <a:pt x="588437" y="597011"/>
                </a:lnTo>
                <a:lnTo>
                  <a:pt x="0" y="5970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2212649" y="3284896"/>
            <a:ext cx="1527280" cy="324891"/>
          </a:xfrm>
          <a:prstGeom prst="rect">
            <a:avLst/>
          </a:prstGeom>
        </p:spPr>
        <p:txBody>
          <a:bodyPr lIns="0" tIns="0" rIns="0" bIns="0" rtlCol="0" anchor="t">
            <a:spAutoFit/>
          </a:bodyPr>
          <a:lstStyle/>
          <a:p>
            <a:pPr algn="ctr">
              <a:lnSpc>
                <a:spcPts val="2567"/>
              </a:lnSpc>
              <a:spcBef>
                <a:spcPct val="0"/>
              </a:spcBef>
            </a:pPr>
            <a:r>
              <a:rPr lang="en-US" sz="1834" b="1" spc="-36">
                <a:solidFill>
                  <a:srgbClr val="14A01E"/>
                </a:solidFill>
                <a:latin typeface="Poppins Bold"/>
                <a:ea typeface="Poppins Bold"/>
                <a:cs typeface="Poppins Bold"/>
                <a:sym typeface="Poppins Bold"/>
              </a:rPr>
              <a:t>GreenMinds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A01E"/>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dirty="0">
                <a:solidFill>
                  <a:srgbClr val="14A01E"/>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a:ln w="952500" cap="sq">
              <a:solidFill>
                <a:srgbClr val="14A01E"/>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Solutions</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Objectives</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3663160" y="5898715"/>
            <a:ext cx="4819989"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Travel Approval Process</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28" name="Freeform 28"/>
          <p:cNvSpPr/>
          <p:nvPr/>
        </p:nvSpPr>
        <p:spPr>
          <a:xfrm rot="5400000">
            <a:off x="2892306" y="674625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3663160" y="6724720"/>
            <a:ext cx="4579735"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Statistics</a:t>
            </a:r>
          </a:p>
        </p:txBody>
      </p:sp>
      <p:sp>
        <p:nvSpPr>
          <p:cNvPr id="30" name="TextBox 30"/>
          <p:cNvSpPr txBox="1"/>
          <p:nvPr/>
        </p:nvSpPr>
        <p:spPr>
          <a:xfrm>
            <a:off x="8531610" y="6710327"/>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051D40"/>
                </a:solidFill>
                <a:latin typeface="Poppins"/>
                <a:ea typeface="Poppins"/>
                <a:cs typeface="Poppins"/>
                <a:sym typeface="Poppins"/>
              </a:rPr>
              <a:t>12</a:t>
            </a:r>
          </a:p>
        </p:txBody>
      </p:sp>
      <p:sp>
        <p:nvSpPr>
          <p:cNvPr id="31" name="Freeform 31"/>
          <p:cNvSpPr/>
          <p:nvPr/>
        </p:nvSpPr>
        <p:spPr>
          <a:xfrm rot="5400000">
            <a:off x="2912435" y="75518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3663160" y="7523061"/>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Application Demo</a:t>
            </a:r>
          </a:p>
        </p:txBody>
      </p:sp>
      <p:sp>
        <p:nvSpPr>
          <p:cNvPr id="33" name="TextBox 33"/>
          <p:cNvSpPr txBox="1"/>
          <p:nvPr/>
        </p:nvSpPr>
        <p:spPr>
          <a:xfrm>
            <a:off x="8522743" y="7523061"/>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051D40"/>
                </a:solidFill>
                <a:latin typeface="Poppins"/>
                <a:ea typeface="Poppins"/>
                <a:cs typeface="Poppins"/>
                <a:sym typeface="Poppins"/>
              </a:rPr>
              <a:t>13</a:t>
            </a:r>
          </a:p>
        </p:txBody>
      </p:sp>
      <p:sp>
        <p:nvSpPr>
          <p:cNvPr id="34" name="Freeform 31">
            <a:extLst>
              <a:ext uri="{FF2B5EF4-FFF2-40B4-BE49-F238E27FC236}">
                <a16:creationId xmlns:a16="http://schemas.microsoft.com/office/drawing/2014/main" id="{8FD41452-9712-B0AB-232D-0689C6E7E5FF}"/>
              </a:ext>
            </a:extLst>
          </p:cNvPr>
          <p:cNvSpPr/>
          <p:nvPr/>
        </p:nvSpPr>
        <p:spPr>
          <a:xfrm rot="5400000">
            <a:off x="2912435" y="832417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TextBox 37">
            <a:extLst>
              <a:ext uri="{FF2B5EF4-FFF2-40B4-BE49-F238E27FC236}">
                <a16:creationId xmlns:a16="http://schemas.microsoft.com/office/drawing/2014/main" id="{61E7E0F5-C83E-43BF-5DEA-7BA04ED4926A}"/>
              </a:ext>
            </a:extLst>
          </p:cNvPr>
          <p:cNvSpPr txBox="1"/>
          <p:nvPr/>
        </p:nvSpPr>
        <p:spPr>
          <a:xfrm>
            <a:off x="3663160" y="8261148"/>
            <a:ext cx="4397771" cy="579389"/>
          </a:xfrm>
          <a:prstGeom prst="rect">
            <a:avLst/>
          </a:prstGeom>
          <a:noFill/>
        </p:spPr>
        <p:txBody>
          <a:bodyPr wrap="square">
            <a:spAutoFit/>
          </a:bodyPr>
          <a:lstStyle/>
          <a:p>
            <a:pPr algn="l">
              <a:lnSpc>
                <a:spcPts val="3995"/>
              </a:lnSpc>
              <a:spcBef>
                <a:spcPct val="0"/>
              </a:spcBef>
            </a:pPr>
            <a:r>
              <a:rPr lang="en-US" sz="2850" spc="-57" dirty="0">
                <a:solidFill>
                  <a:srgbClr val="051D40"/>
                </a:solidFill>
                <a:latin typeface="Poppins"/>
                <a:ea typeface="Poppins"/>
                <a:cs typeface="Poppins"/>
                <a:sym typeface="Poppins"/>
              </a:rPr>
              <a:t>Our Team</a:t>
            </a:r>
          </a:p>
        </p:txBody>
      </p:sp>
      <p:sp>
        <p:nvSpPr>
          <p:cNvPr id="40" name="TextBox 39">
            <a:extLst>
              <a:ext uri="{FF2B5EF4-FFF2-40B4-BE49-F238E27FC236}">
                <a16:creationId xmlns:a16="http://schemas.microsoft.com/office/drawing/2014/main" id="{5C9F57B6-5F14-497C-9D08-7E7D713A036C}"/>
              </a:ext>
            </a:extLst>
          </p:cNvPr>
          <p:cNvSpPr txBox="1"/>
          <p:nvPr/>
        </p:nvSpPr>
        <p:spPr>
          <a:xfrm>
            <a:off x="8483149" y="8226923"/>
            <a:ext cx="786056" cy="579389"/>
          </a:xfrm>
          <a:prstGeom prst="rect">
            <a:avLst/>
          </a:prstGeom>
          <a:noFill/>
        </p:spPr>
        <p:txBody>
          <a:bodyPr wrap="square">
            <a:spAutoFit/>
          </a:bodyPr>
          <a:lstStyle/>
          <a:p>
            <a:pPr algn="r">
              <a:lnSpc>
                <a:spcPts val="3995"/>
              </a:lnSpc>
              <a:spcBef>
                <a:spcPct val="0"/>
              </a:spcBef>
            </a:pPr>
            <a:r>
              <a:rPr lang="en-US" sz="2850" spc="-57" dirty="0">
                <a:solidFill>
                  <a:srgbClr val="051D40"/>
                </a:solidFill>
                <a:latin typeface="Poppins"/>
                <a:ea typeface="Poppins"/>
                <a:cs typeface="Poppins"/>
                <a:sym typeface="Poppins"/>
              </a:rPr>
              <a:t>14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BA7B"/>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A01E"/>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367558" y="4236467"/>
            <a:ext cx="11363567" cy="3364062"/>
          </a:xfrm>
          <a:prstGeom prst="rect">
            <a:avLst/>
          </a:prstGeom>
        </p:spPr>
        <p:txBody>
          <a:bodyPr lIns="0" tIns="0" rIns="0" bIns="0" rtlCol="0" anchor="t">
            <a:spAutoFit/>
          </a:bodyPr>
          <a:lstStyle/>
          <a:p>
            <a:pPr algn="ctr">
              <a:lnSpc>
                <a:spcPts val="3288"/>
              </a:lnSpc>
              <a:spcBef>
                <a:spcPct val="0"/>
              </a:spcBef>
            </a:pPr>
            <a:r>
              <a:rPr lang="en-US" sz="2348" spc="-46" dirty="0">
                <a:solidFill>
                  <a:srgbClr val="FDFDFD"/>
                </a:solidFill>
                <a:latin typeface="Poppins"/>
                <a:ea typeface="Poppins"/>
                <a:cs typeface="Poppins"/>
                <a:sym typeface="Poppins"/>
              </a:rPr>
              <a:t>The Entire Travel Approval Process is streamlined to address inefficiencies within the organization. It was developed using Microsoft Power Automate to address the challenge of managing travel requests efficiently. This presentation outlines the request approval process and the value it brings by automating the travel approval workflow. Its implementation significantly improves operational efficiency, making it meaningful and relevant to modern business processes.</a:t>
            </a:r>
          </a:p>
          <a:p>
            <a:pPr algn="ctr">
              <a:lnSpc>
                <a:spcPts val="3288"/>
              </a:lnSpc>
              <a:spcBef>
                <a:spcPct val="0"/>
              </a:spcBef>
            </a:pPr>
            <a:endParaRPr lang="en-US" sz="2348" spc="-46" dirty="0">
              <a:solidFill>
                <a:srgbClr val="FDFDFD"/>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14A01E"/>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811528"/>
          </a:xfrm>
          <a:prstGeom prst="rect">
            <a:avLst/>
          </a:prstGeom>
        </p:spPr>
        <p:txBody>
          <a:bodyPr lIns="0" tIns="0" rIns="0" bIns="0" rtlCol="0" anchor="t">
            <a:spAutoFit/>
          </a:bodyPr>
          <a:lstStyle/>
          <a:p>
            <a:pPr marL="0" lvl="0" indent="0" algn="l">
              <a:lnSpc>
                <a:spcPts val="6720"/>
              </a:lnSpc>
              <a:spcBef>
                <a:spcPct val="0"/>
              </a:spcBef>
            </a:pPr>
            <a:r>
              <a:rPr lang="en-US" sz="4800" b="1" u="none" strike="noStrike">
                <a:solidFill>
                  <a:srgbClr val="14A01E"/>
                </a:solidFill>
                <a:latin typeface="Open Sans Extra Bold"/>
                <a:ea typeface="Open Sans Extra Bold"/>
                <a:cs typeface="Open Sans Extra Bold"/>
                <a:sym typeface="Open Sans Extra Bold"/>
              </a:rPr>
              <a:t>Problems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80104" y="2180760"/>
            <a:ext cx="10124197" cy="4390946"/>
          </a:xfrm>
          <a:prstGeom prst="rect">
            <a:avLst/>
          </a:prstGeom>
        </p:spPr>
        <p:txBody>
          <a:bodyPr lIns="0" tIns="0" rIns="0" bIns="0" rtlCol="0" anchor="t">
            <a:spAutoFit/>
          </a:bodyPr>
          <a:lstStyle/>
          <a:p>
            <a:pPr algn="l">
              <a:lnSpc>
                <a:spcPts val="4036"/>
              </a:lnSpc>
            </a:pPr>
            <a:endParaRPr dirty="0"/>
          </a:p>
          <a:p>
            <a:r>
              <a:rPr lang="en-US" sz="2800" b="0" i="0" u="none" strike="noStrike" baseline="0" dirty="0">
                <a:solidFill>
                  <a:srgbClr val="000000"/>
                </a:solidFill>
                <a:latin typeface="Aptos" panose="020B0004020202020204" pitchFamily="34" charset="0"/>
              </a:rPr>
              <a:t>The current travel approval process within the organization is inefficient and manual, leading to delays, miscommunication, and a lack of transparency. Employees from different departments submit travel requests, which require dual approval before final confirmation. The manual process results in: </a:t>
            </a:r>
          </a:p>
          <a:p>
            <a:endParaRPr lang="en-US" sz="2800" b="0" i="0" u="none" strike="noStrike" baseline="0" dirty="0">
              <a:solidFill>
                <a:srgbClr val="000000"/>
              </a:solidFill>
              <a:latin typeface="Aptos" panose="020B0004020202020204" pitchFamily="34" charset="0"/>
            </a:endParaRPr>
          </a:p>
          <a:p>
            <a:pPr marL="457200" indent="-457200">
              <a:buFont typeface="Arial" panose="020B0604020202020204" pitchFamily="34" charset="0"/>
              <a:buChar char="•"/>
            </a:pPr>
            <a:r>
              <a:rPr lang="en-US" sz="2800" b="1" i="0" u="none" strike="noStrike" baseline="0" dirty="0">
                <a:solidFill>
                  <a:srgbClr val="000000"/>
                </a:solidFill>
                <a:latin typeface="Aptos" panose="020B0004020202020204" pitchFamily="34" charset="0"/>
              </a:rPr>
              <a:t>Delayed responses. </a:t>
            </a:r>
          </a:p>
          <a:p>
            <a:pPr marL="457200" indent="-457200">
              <a:buFont typeface="Arial" panose="020B0604020202020204" pitchFamily="34" charset="0"/>
              <a:buChar char="•"/>
            </a:pPr>
            <a:r>
              <a:rPr lang="en-US" sz="2800" b="1" i="0" u="none" strike="noStrike" baseline="0" dirty="0">
                <a:solidFill>
                  <a:srgbClr val="000000"/>
                </a:solidFill>
                <a:latin typeface="Aptos" panose="020B0004020202020204" pitchFamily="34" charset="0"/>
              </a:rPr>
              <a:t>Difficulty tracking approval status. </a:t>
            </a:r>
          </a:p>
          <a:p>
            <a:pPr marL="457200" indent="-457200">
              <a:buFont typeface="Arial" panose="020B0604020202020204" pitchFamily="34" charset="0"/>
              <a:buChar char="•"/>
            </a:pPr>
            <a:r>
              <a:rPr lang="pt-BR" sz="2800" b="1" i="0" u="none" strike="noStrike" baseline="0" dirty="0">
                <a:solidFill>
                  <a:srgbClr val="000000"/>
                </a:solidFill>
                <a:latin typeface="Aptos" panose="020B0004020202020204" pitchFamily="34" charset="0"/>
              </a:rPr>
              <a:t>No centralized system for documentation. </a:t>
            </a: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txBody>
            <a:bodyPr/>
            <a:lstStyle/>
            <a:p>
              <a:endParaRPr lang="en-US"/>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0" y="6718507"/>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A01E"/>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A01E"/>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50066" cy="625006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txBody>
            <a:bodyPr/>
            <a:lstStyle/>
            <a:p>
              <a:endParaRPr lang="en-US"/>
            </a:p>
          </p:txBody>
        </p:sp>
      </p:grpSp>
      <p:sp>
        <p:nvSpPr>
          <p:cNvPr id="11" name="TextBox 11"/>
          <p:cNvSpPr txBox="1"/>
          <p:nvPr/>
        </p:nvSpPr>
        <p:spPr>
          <a:xfrm>
            <a:off x="1028700" y="5599296"/>
            <a:ext cx="8414772" cy="1436291"/>
          </a:xfrm>
          <a:prstGeom prst="rect">
            <a:avLst/>
          </a:prstGeom>
        </p:spPr>
        <p:txBody>
          <a:bodyPr lIns="0" tIns="0" rIns="0" bIns="0" rtlCol="0" anchor="t">
            <a:spAutoFit/>
          </a:bodyPr>
          <a:lstStyle/>
          <a:p>
            <a:pPr marL="0" lvl="0" indent="0" algn="l">
              <a:lnSpc>
                <a:spcPts val="2843"/>
              </a:lnSpc>
              <a:spcBef>
                <a:spcPct val="0"/>
              </a:spcBef>
            </a:pPr>
            <a:r>
              <a:rPr lang="en-US" sz="2400" b="0" i="0" u="none" strike="noStrike" baseline="0" dirty="0">
                <a:solidFill>
                  <a:srgbClr val="19C525"/>
                </a:solidFill>
                <a:latin typeface="Aptos" panose="020B0004020202020204" pitchFamily="34" charset="0"/>
              </a:rPr>
              <a:t>To address the inefficiencies, a Power Automate-based workflow automates the entire travel approval process. This ensures timely approvals, centralized communication, and real-time visibility. </a:t>
            </a:r>
            <a:endParaRPr lang="en-US" sz="2400" spc="-40" dirty="0">
              <a:solidFill>
                <a:srgbClr val="19C525"/>
              </a:solidFill>
              <a:latin typeface="Canva Sans"/>
              <a:ea typeface="Canva Sans"/>
              <a:cs typeface="Canva Sans"/>
              <a:sym typeface="Canva Sans"/>
            </a:endParaRPr>
          </a:p>
        </p:txBody>
      </p:sp>
      <p:sp>
        <p:nvSpPr>
          <p:cNvPr id="12" name="TextBox 12"/>
          <p:cNvSpPr txBox="1"/>
          <p:nvPr/>
        </p:nvSpPr>
        <p:spPr>
          <a:xfrm>
            <a:off x="3331036" y="4509232"/>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10101"/>
                </a:solidFill>
                <a:latin typeface="Open Sans Extra Bold"/>
                <a:ea typeface="Open Sans Extra Bold"/>
                <a:cs typeface="Open Sans Extra Bold"/>
                <a:sym typeface="Open Sans Extra Bold"/>
              </a:rPr>
              <a:t>Solution</a:t>
            </a:r>
          </a:p>
        </p:txBody>
      </p:sp>
      <p:sp>
        <p:nvSpPr>
          <p:cNvPr id="13" name="TextBox 13"/>
          <p:cNvSpPr txBox="1"/>
          <p:nvPr/>
        </p:nvSpPr>
        <p:spPr>
          <a:xfrm>
            <a:off x="439247" y="2907692"/>
            <a:ext cx="8844979" cy="1417670"/>
          </a:xfrm>
          <a:prstGeom prst="rect">
            <a:avLst/>
          </a:prstGeom>
        </p:spPr>
        <p:txBody>
          <a:bodyPr lIns="0" tIns="0" rIns="0" bIns="0" rtlCol="0" anchor="t">
            <a:spAutoFit/>
          </a:bodyPr>
          <a:lstStyle/>
          <a:p>
            <a:pPr algn="ctr">
              <a:lnSpc>
                <a:spcPts val="3760"/>
              </a:lnSpc>
              <a:spcBef>
                <a:spcPct val="0"/>
              </a:spcBef>
            </a:pPr>
            <a:r>
              <a:rPr lang="en-US" sz="2686" dirty="0">
                <a:solidFill>
                  <a:srgbClr val="14A01E"/>
                </a:solidFill>
                <a:latin typeface="Open Sans Extra Bold"/>
                <a:ea typeface="Open Sans Extra Bold"/>
                <a:cs typeface="Open Sans Extra Bold"/>
                <a:sym typeface="Open Sans Extra Bold"/>
              </a:rPr>
              <a:t>How can we streamline the travel request and approval process to reduce the administrative burden and improve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A01E"/>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p:cNvGrpSpPr/>
          <p:nvPr/>
        </p:nvGrpSpPr>
        <p:grpSpPr>
          <a:xfrm>
            <a:off x="987690" y="3666635"/>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98089" y="1966904"/>
            <a:ext cx="5775957" cy="1126591"/>
          </a:xfrm>
          <a:prstGeom prst="rect">
            <a:avLst/>
          </a:prstGeom>
        </p:spPr>
        <p:txBody>
          <a:bodyPr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Objectives</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798089" y="6877357"/>
            <a:ext cx="3626451" cy="1016817"/>
          </a:xfrm>
          <a:prstGeom prst="rect">
            <a:avLst/>
          </a:prstGeom>
        </p:spPr>
        <p:txBody>
          <a:bodyPr lIns="0" tIns="0" rIns="0" bIns="0" rtlCol="0" anchor="t">
            <a:spAutoFit/>
          </a:bodyPr>
          <a:lstStyle/>
          <a:p>
            <a:r>
              <a:rPr lang="en-US" sz="2119" spc="-42" dirty="0">
                <a:solidFill>
                  <a:srgbClr val="14A01E"/>
                </a:solidFill>
                <a:latin typeface="Poppins"/>
                <a:cs typeface="Poppins"/>
              </a:rPr>
              <a:t>Notifications ensure all stakeholders are informed. </a:t>
            </a:r>
          </a:p>
          <a:p>
            <a:pPr algn="ctr">
              <a:lnSpc>
                <a:spcPts val="2967"/>
              </a:lnSpc>
            </a:pPr>
            <a:endParaRPr lang="en-US" sz="2119" spc="-42" dirty="0">
              <a:solidFill>
                <a:srgbClr val="14A01E"/>
              </a:solidFill>
              <a:latin typeface="Poppins"/>
              <a:ea typeface="Poppins"/>
              <a:cs typeface="Poppins"/>
              <a:sym typeface="Poppins"/>
            </a:endParaRPr>
          </a:p>
        </p:txBody>
      </p:sp>
      <p:sp>
        <p:nvSpPr>
          <p:cNvPr id="11" name="AutoShape 11"/>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12" name="TextBox 12"/>
          <p:cNvSpPr txBox="1"/>
          <p:nvPr/>
        </p:nvSpPr>
        <p:spPr>
          <a:xfrm>
            <a:off x="1462920" y="5756734"/>
            <a:ext cx="3961619" cy="941668"/>
          </a:xfrm>
          <a:prstGeom prst="rect">
            <a:avLst/>
          </a:prstGeom>
        </p:spPr>
        <p:txBody>
          <a:bodyPr lIns="0" tIns="0" rIns="0" bIns="0" rtlCol="0" anchor="t">
            <a:spAutoFit/>
          </a:bodyPr>
          <a:lstStyle/>
          <a:p>
            <a:pPr algn="ctr">
              <a:lnSpc>
                <a:spcPts val="3759"/>
              </a:lnSpc>
              <a:spcBef>
                <a:spcPct val="0"/>
              </a:spcBef>
            </a:pPr>
            <a:r>
              <a:rPr lang="en-US" sz="2685" dirty="0">
                <a:solidFill>
                  <a:srgbClr val="14A01E"/>
                </a:solidFill>
                <a:latin typeface="Open Sans Extra Bold"/>
                <a:ea typeface="Open Sans Extra Bold"/>
                <a:cs typeface="Open Sans Extra Bold"/>
                <a:sym typeface="Open Sans Extra Bold"/>
              </a:rPr>
              <a:t>Improved Communication</a:t>
            </a:r>
          </a:p>
        </p:txBody>
      </p:sp>
      <p:sp>
        <p:nvSpPr>
          <p:cNvPr id="13" name="TextBox 13"/>
          <p:cNvSpPr txBox="1"/>
          <p:nvPr/>
        </p:nvSpPr>
        <p:spPr>
          <a:xfrm>
            <a:off x="6665894" y="6830358"/>
            <a:ext cx="3678335" cy="1536204"/>
          </a:xfrm>
          <a:prstGeom prst="rect">
            <a:avLst/>
          </a:prstGeom>
        </p:spPr>
        <p:txBody>
          <a:bodyPr lIns="0" tIns="0" rIns="0" bIns="0" rtlCol="0" anchor="t">
            <a:spAutoFit/>
          </a:bodyPr>
          <a:lstStyle/>
          <a:p>
            <a:pPr algn="ctr">
              <a:lnSpc>
                <a:spcPts val="3002"/>
              </a:lnSpc>
            </a:pPr>
            <a:r>
              <a:rPr lang="en-US" sz="2144" spc="-42" dirty="0">
                <a:solidFill>
                  <a:srgbClr val="14A01E"/>
                </a:solidFill>
                <a:latin typeface="Poppins"/>
                <a:ea typeface="Poppins"/>
                <a:cs typeface="Poppins"/>
                <a:sym typeface="Poppins"/>
              </a:rPr>
              <a:t>Ensure faster approvals with automated notifications and task assignments.</a:t>
            </a:r>
          </a:p>
        </p:txBody>
      </p:sp>
      <p:sp>
        <p:nvSpPr>
          <p:cNvPr id="14" name="TextBox 14"/>
          <p:cNvSpPr txBox="1"/>
          <p:nvPr/>
        </p:nvSpPr>
        <p:spPr>
          <a:xfrm>
            <a:off x="6834906" y="5781639"/>
            <a:ext cx="3252445" cy="941653"/>
          </a:xfrm>
          <a:prstGeom prst="rect">
            <a:avLst/>
          </a:prstGeom>
        </p:spPr>
        <p:txBody>
          <a:bodyPr lIns="0" tIns="0" rIns="0" bIns="0" rtlCol="0" anchor="t">
            <a:spAutoFit/>
          </a:bodyPr>
          <a:lstStyle/>
          <a:p>
            <a:pPr algn="ctr">
              <a:lnSpc>
                <a:spcPts val="3759"/>
              </a:lnSpc>
              <a:spcBef>
                <a:spcPct val="0"/>
              </a:spcBef>
            </a:pPr>
            <a:r>
              <a:rPr lang="en-US" sz="2685" dirty="0">
                <a:solidFill>
                  <a:srgbClr val="14A01E"/>
                </a:solidFill>
                <a:latin typeface="Open Sans Extra Bold"/>
                <a:ea typeface="Open Sans Extra Bold"/>
                <a:cs typeface="Open Sans Extra Bold"/>
                <a:sym typeface="Open Sans Extra Bold"/>
              </a:rPr>
              <a:t>Enhance Approval Efficiency</a:t>
            </a:r>
          </a:p>
        </p:txBody>
      </p:sp>
      <p:sp>
        <p:nvSpPr>
          <p:cNvPr id="15" name="TextBox 15"/>
          <p:cNvSpPr txBox="1"/>
          <p:nvPr/>
        </p:nvSpPr>
        <p:spPr>
          <a:xfrm>
            <a:off x="11068582" y="6831102"/>
            <a:ext cx="4161784" cy="1035348"/>
          </a:xfrm>
          <a:prstGeom prst="rect">
            <a:avLst/>
          </a:prstGeom>
        </p:spPr>
        <p:txBody>
          <a:bodyPr lIns="0" tIns="0" rIns="0" bIns="0" rtlCol="0" anchor="t">
            <a:spAutoFit/>
          </a:bodyPr>
          <a:lstStyle/>
          <a:p>
            <a:r>
              <a:rPr lang="en-US" sz="2173" spc="-43" dirty="0">
                <a:solidFill>
                  <a:srgbClr val="14A01E"/>
                </a:solidFill>
                <a:latin typeface="Poppins"/>
                <a:cs typeface="Poppins"/>
              </a:rPr>
              <a:t>Real-time</a:t>
            </a:r>
            <a:r>
              <a:rPr lang="en-US" sz="1800" b="0" i="0" u="none" strike="noStrike" baseline="0" dirty="0">
                <a:solidFill>
                  <a:srgbClr val="000000"/>
                </a:solidFill>
              </a:rPr>
              <a:t> </a:t>
            </a:r>
            <a:r>
              <a:rPr lang="en-US" sz="2173" spc="-43" dirty="0">
                <a:solidFill>
                  <a:srgbClr val="14A01E"/>
                </a:solidFill>
                <a:latin typeface="Poppins"/>
                <a:cs typeface="Poppins"/>
              </a:rPr>
              <a:t>updates visible in Outlook and Teams. </a:t>
            </a:r>
          </a:p>
          <a:p>
            <a:pPr algn="ctr">
              <a:lnSpc>
                <a:spcPts val="3043"/>
              </a:lnSpc>
            </a:pPr>
            <a:endParaRPr lang="en-US" sz="2173" spc="-43" dirty="0">
              <a:solidFill>
                <a:srgbClr val="14A01E"/>
              </a:solidFill>
              <a:latin typeface="Poppins"/>
              <a:ea typeface="Poppins"/>
              <a:cs typeface="Poppins"/>
              <a:sym typeface="Poppins"/>
            </a:endParaRPr>
          </a:p>
        </p:txBody>
      </p:sp>
      <p:sp>
        <p:nvSpPr>
          <p:cNvPr id="16" name="TextBox 16"/>
          <p:cNvSpPr txBox="1"/>
          <p:nvPr/>
        </p:nvSpPr>
        <p:spPr>
          <a:xfrm>
            <a:off x="10877177" y="5756734"/>
            <a:ext cx="4353189" cy="454355"/>
          </a:xfrm>
          <a:prstGeom prst="rect">
            <a:avLst/>
          </a:prstGeom>
        </p:spPr>
        <p:txBody>
          <a:bodyPr lIns="0" tIns="0" rIns="0" bIns="0" rtlCol="0" anchor="t">
            <a:spAutoFit/>
          </a:bodyPr>
          <a:lstStyle/>
          <a:p>
            <a:pPr algn="ctr">
              <a:lnSpc>
                <a:spcPts val="3759"/>
              </a:lnSpc>
              <a:spcBef>
                <a:spcPct val="0"/>
              </a:spcBef>
            </a:pPr>
            <a:r>
              <a:rPr lang="en-US" sz="2685" dirty="0">
                <a:solidFill>
                  <a:srgbClr val="14A01E"/>
                </a:solidFill>
                <a:latin typeface="Open Sans Extra Bold"/>
                <a:ea typeface="Open Sans Extra Bold"/>
                <a:cs typeface="Open Sans Extra Bold"/>
                <a:sym typeface="Open Sans Extra Bold"/>
              </a:rPr>
              <a:t>Transparency</a:t>
            </a:r>
          </a:p>
        </p:txBody>
      </p:sp>
      <p:sp>
        <p:nvSpPr>
          <p:cNvPr id="17" name="AutoShape 17"/>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19" name="Freeform 19"/>
          <p:cNvSpPr/>
          <p:nvPr/>
        </p:nvSpPr>
        <p:spPr>
          <a:xfrm>
            <a:off x="12334954" y="4286548"/>
            <a:ext cx="1661074" cy="1247315"/>
          </a:xfrm>
          <a:custGeom>
            <a:avLst/>
            <a:gdLst/>
            <a:ahLst/>
            <a:cxnLst/>
            <a:rect l="l" t="t" r="r" b="b"/>
            <a:pathLst>
              <a:path w="1661074" h="1247315">
                <a:moveTo>
                  <a:pt x="0" y="0"/>
                </a:moveTo>
                <a:lnTo>
                  <a:pt x="1661074" y="0"/>
                </a:lnTo>
                <a:lnTo>
                  <a:pt x="1661074" y="1247316"/>
                </a:lnTo>
                <a:lnTo>
                  <a:pt x="0" y="1247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8021835" y="4382388"/>
            <a:ext cx="1122165" cy="1151476"/>
          </a:xfrm>
          <a:custGeom>
            <a:avLst/>
            <a:gdLst/>
            <a:ahLst/>
            <a:cxnLst/>
            <a:rect l="l" t="t" r="r" b="b"/>
            <a:pathLst>
              <a:path w="1122165" h="1151476">
                <a:moveTo>
                  <a:pt x="0" y="0"/>
                </a:moveTo>
                <a:lnTo>
                  <a:pt x="1122165" y="0"/>
                </a:lnTo>
                <a:lnTo>
                  <a:pt x="1122165" y="1151476"/>
                </a:lnTo>
                <a:lnTo>
                  <a:pt x="0" y="11514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19">
            <a:extLst>
              <a:ext uri="{FF2B5EF4-FFF2-40B4-BE49-F238E27FC236}">
                <a16:creationId xmlns:a16="http://schemas.microsoft.com/office/drawing/2014/main" id="{E0A056F2-B638-511E-FEC2-637321248893}"/>
              </a:ext>
            </a:extLst>
          </p:cNvPr>
          <p:cNvSpPr/>
          <p:nvPr/>
        </p:nvSpPr>
        <p:spPr>
          <a:xfrm>
            <a:off x="2780777" y="4284129"/>
            <a:ext cx="1661074" cy="1247315"/>
          </a:xfrm>
          <a:custGeom>
            <a:avLst/>
            <a:gdLst/>
            <a:ahLst/>
            <a:cxnLst/>
            <a:rect l="l" t="t" r="r" b="b"/>
            <a:pathLst>
              <a:path w="1661074" h="1247315">
                <a:moveTo>
                  <a:pt x="0" y="0"/>
                </a:moveTo>
                <a:lnTo>
                  <a:pt x="1661074" y="0"/>
                </a:lnTo>
                <a:lnTo>
                  <a:pt x="1661074" y="1247316"/>
                </a:lnTo>
                <a:lnTo>
                  <a:pt x="0" y="1247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A01E"/>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11" name="Group 11"/>
          <p:cNvGrpSpPr/>
          <p:nvPr/>
        </p:nvGrpSpPr>
        <p:grpSpPr>
          <a:xfrm>
            <a:off x="232204" y="3298645"/>
            <a:ext cx="17369996" cy="5807255"/>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4420045" y="2044812"/>
            <a:ext cx="9447910" cy="879901"/>
          </a:xfrm>
          <a:prstGeom prst="rect">
            <a:avLst/>
          </a:prstGeom>
        </p:spPr>
        <p:txBody>
          <a:bodyPr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Travel Approval Process</a:t>
            </a:r>
          </a:p>
        </p:txBody>
      </p:sp>
      <p:sp>
        <p:nvSpPr>
          <p:cNvPr id="29" name="TextBox 29"/>
          <p:cNvSpPr txBox="1"/>
          <p:nvPr/>
        </p:nvSpPr>
        <p:spPr>
          <a:xfrm>
            <a:off x="11658600" y="3942767"/>
            <a:ext cx="3112153" cy="383438"/>
          </a:xfrm>
          <a:prstGeom prst="rect">
            <a:avLst/>
          </a:prstGeom>
        </p:spPr>
        <p:txBody>
          <a:bodyPr wrap="square" lIns="0" tIns="0" rIns="0" bIns="0" rtlCol="0" anchor="t">
            <a:spAutoFit/>
          </a:bodyPr>
          <a:lstStyle/>
          <a:p>
            <a:pPr marL="0" lvl="0" indent="0" algn="ctr">
              <a:lnSpc>
                <a:spcPts val="3200"/>
              </a:lnSpc>
              <a:spcBef>
                <a:spcPct val="0"/>
              </a:spcBef>
            </a:pPr>
            <a:r>
              <a:rPr lang="en-US" sz="2286" dirty="0">
                <a:solidFill>
                  <a:srgbClr val="051D40"/>
                </a:solidFill>
                <a:latin typeface="Open Sans Extra Bold"/>
                <a:ea typeface="Open Sans Extra Bold"/>
                <a:cs typeface="Open Sans Extra Bold"/>
                <a:sym typeface="Open Sans Extra Bold"/>
              </a:rPr>
              <a:t>The Workflow:</a:t>
            </a:r>
          </a:p>
        </p:txBody>
      </p:sp>
      <p:sp>
        <p:nvSpPr>
          <p:cNvPr id="32" name="TextBox 32"/>
          <p:cNvSpPr txBox="1"/>
          <p:nvPr/>
        </p:nvSpPr>
        <p:spPr>
          <a:xfrm>
            <a:off x="10589907" y="4274808"/>
            <a:ext cx="6692231" cy="4882490"/>
          </a:xfrm>
          <a:prstGeom prst="rect">
            <a:avLst/>
          </a:prstGeom>
        </p:spPr>
        <p:txBody>
          <a:bodyPr wrap="square" lIns="0" tIns="0" rIns="0" bIns="0" rtlCol="0" anchor="t">
            <a:spAutoFit/>
          </a:bodyPr>
          <a:lstStyle/>
          <a:p>
            <a:pPr algn="l"/>
            <a:endParaRPr lang="en-US" sz="1800" b="0"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1. A travel request is created. </a:t>
            </a:r>
          </a:p>
          <a:p>
            <a:endParaRPr lang="en-US" sz="2000" b="1"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2. The request is automatically sent to two approvers. </a:t>
            </a:r>
          </a:p>
          <a:p>
            <a:endParaRPr lang="en-US" sz="2000" b="1"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3. If both approvers approve, the request is marked as "Approved." </a:t>
            </a:r>
          </a:p>
          <a:p>
            <a:endParaRPr lang="en-US" sz="2000" b="1"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4. If any approver rejects, the request is marked as "Rejected." </a:t>
            </a:r>
          </a:p>
          <a:p>
            <a:endParaRPr lang="en-US" sz="2000" b="1"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5. Notifications are sent to the requester and the approvers at every stage. </a:t>
            </a:r>
          </a:p>
          <a:p>
            <a:endParaRPr lang="en-US" sz="2000" b="1" i="0" u="none" strike="noStrike" baseline="0" dirty="0">
              <a:solidFill>
                <a:srgbClr val="000000"/>
              </a:solidFill>
              <a:latin typeface="Aptos" panose="020B0004020202020204" pitchFamily="34" charset="0"/>
            </a:endParaRPr>
          </a:p>
          <a:p>
            <a:r>
              <a:rPr lang="en-US" sz="2000" b="1" i="0" u="none" strike="noStrike" baseline="0" dirty="0">
                <a:solidFill>
                  <a:srgbClr val="000000"/>
                </a:solidFill>
                <a:latin typeface="Aptos" panose="020B0004020202020204" pitchFamily="34" charset="0"/>
              </a:rPr>
              <a:t>6. Approval tracking is visible in Outlook and Teams. </a:t>
            </a:r>
          </a:p>
          <a:p>
            <a:pPr marL="0" lvl="0" indent="0" algn="ctr">
              <a:lnSpc>
                <a:spcPts val="2425"/>
              </a:lnSpc>
              <a:spcBef>
                <a:spcPct val="0"/>
              </a:spcBef>
            </a:pPr>
            <a:endParaRPr lang="en-US" sz="1832" spc="-36" dirty="0">
              <a:solidFill>
                <a:srgbClr val="051D40"/>
              </a:solidFill>
              <a:latin typeface="Poppins"/>
              <a:ea typeface="Poppins"/>
              <a:cs typeface="Poppins"/>
              <a:sym typeface="Poppins"/>
            </a:endParaRPr>
          </a:p>
        </p:txBody>
      </p:sp>
      <p:pic>
        <p:nvPicPr>
          <p:cNvPr id="36" name="Picture 35">
            <a:extLst>
              <a:ext uri="{FF2B5EF4-FFF2-40B4-BE49-F238E27FC236}">
                <a16:creationId xmlns:a16="http://schemas.microsoft.com/office/drawing/2014/main" id="{5C9E56AF-7135-7A8D-46EB-4BFCF4C60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486" y="3472978"/>
            <a:ext cx="9116697" cy="54585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049377" y="8099194"/>
            <a:ext cx="1278423" cy="1358737"/>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algn="ctr"/>
            <a:endParaRPr lang="en-US" sz="2400" b="1" dirty="0">
              <a:solidFill>
                <a:schemeClr val="bg1"/>
              </a:solidFill>
            </a:endParaRPr>
          </a:p>
          <a:p>
            <a:pPr algn="ctr"/>
            <a:r>
              <a:rPr lang="en-US" sz="2400" b="1" dirty="0">
                <a:solidFill>
                  <a:schemeClr val="bg1"/>
                </a:solidFill>
              </a:rPr>
              <a:t>1</a:t>
            </a:r>
          </a:p>
          <a:p>
            <a:pPr algn="ctr"/>
            <a:endParaRPr lang="en-US" sz="2400" b="1" dirty="0">
              <a:solidFill>
                <a:schemeClr val="bg1"/>
              </a:solidFill>
            </a:endParaRPr>
          </a:p>
        </p:txBody>
      </p:sp>
      <p:grpSp>
        <p:nvGrpSpPr>
          <p:cNvPr id="9" name="Group 9"/>
          <p:cNvGrpSpPr/>
          <p:nvPr/>
        </p:nvGrpSpPr>
        <p:grpSpPr>
          <a:xfrm>
            <a:off x="7905455" y="2656032"/>
            <a:ext cx="373607" cy="3736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p:cNvGrpSpPr/>
          <p:nvPr/>
        </p:nvGrpSpPr>
        <p:grpSpPr>
          <a:xfrm>
            <a:off x="8315313" y="4180490"/>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7944228" y="7402839"/>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8309460" y="5760481"/>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2" name="TextBox 22"/>
          <p:cNvSpPr txBox="1"/>
          <p:nvPr/>
        </p:nvSpPr>
        <p:spPr>
          <a:xfrm>
            <a:off x="10599718" y="8071447"/>
            <a:ext cx="5768345" cy="1049646"/>
          </a:xfrm>
          <a:prstGeom prst="rect">
            <a:avLst/>
          </a:prstGeom>
        </p:spPr>
        <p:txBody>
          <a:bodyPr lIns="0" tIns="0" rIns="0" bIns="0" rtlCol="0" anchor="t">
            <a:spAutoFit/>
          </a:bodyPr>
          <a:lstStyle/>
          <a:p>
            <a:pPr algn="l">
              <a:lnSpc>
                <a:spcPts val="4175"/>
              </a:lnSpc>
            </a:pPr>
            <a:r>
              <a:rPr lang="en-US" sz="2982" spc="-59" dirty="0">
                <a:solidFill>
                  <a:srgbClr val="14A01E"/>
                </a:solidFill>
                <a:latin typeface="Poppins"/>
                <a:ea typeface="Poppins"/>
                <a:cs typeface="Poppins"/>
                <a:sym typeface="Poppins"/>
              </a:rPr>
              <a:t>Submitting the form will trigger the flow.</a:t>
            </a:r>
          </a:p>
        </p:txBody>
      </p:sp>
      <p:pic>
        <p:nvPicPr>
          <p:cNvPr id="24" name="Picture 23">
            <a:extLst>
              <a:ext uri="{FF2B5EF4-FFF2-40B4-BE49-F238E27FC236}">
                <a16:creationId xmlns:a16="http://schemas.microsoft.com/office/drawing/2014/main" id="{AA1593F9-8D2E-408B-DE63-234E8E4B5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633" y="774218"/>
            <a:ext cx="12039600" cy="6762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6223D-B79F-091E-F395-FE6B9AC357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3954F25-1348-A401-1691-C637EECE25AE}"/>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C76D59FC-027E-82BA-BFED-9407B2C0F3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a:extLst>
                <a:ext uri="{FF2B5EF4-FFF2-40B4-BE49-F238E27FC236}">
                  <a16:creationId xmlns:a16="http://schemas.microsoft.com/office/drawing/2014/main" id="{8774ED24-8B90-B450-3280-AA6C49DDC49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A7E6FBC6-AC1D-D56C-9A35-7A6FF1667B2C}"/>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DBEDF156-9666-3C4E-0851-AB28C0A239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A01E"/>
            </a:solidFill>
          </p:spPr>
          <p:txBody>
            <a:bodyPr/>
            <a:lstStyle/>
            <a:p>
              <a:endParaRPr lang="en-US"/>
            </a:p>
          </p:txBody>
        </p:sp>
        <p:sp>
          <p:nvSpPr>
            <p:cNvPr id="7" name="TextBox 7">
              <a:extLst>
                <a:ext uri="{FF2B5EF4-FFF2-40B4-BE49-F238E27FC236}">
                  <a16:creationId xmlns:a16="http://schemas.microsoft.com/office/drawing/2014/main" id="{2A9CDBC9-D64F-42AD-FDFD-EEA4B98FA4F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AEDB7695-C3D3-A0FE-3E0B-B4CCA0189FA8}"/>
              </a:ext>
            </a:extLst>
          </p:cNvPr>
          <p:cNvSpPr/>
          <p:nvPr/>
        </p:nvSpPr>
        <p:spPr>
          <a:xfrm>
            <a:off x="8982875" y="7884142"/>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algn="ctr"/>
            <a:endParaRPr lang="en-US" sz="2800" dirty="0">
              <a:solidFill>
                <a:schemeClr val="bg1"/>
              </a:solidFill>
            </a:endParaRPr>
          </a:p>
          <a:p>
            <a:pPr algn="ctr"/>
            <a:r>
              <a:rPr lang="en-US" sz="2800" dirty="0">
                <a:solidFill>
                  <a:schemeClr val="bg1"/>
                </a:solidFill>
              </a:rPr>
              <a:t>2</a:t>
            </a:r>
          </a:p>
        </p:txBody>
      </p:sp>
      <p:grpSp>
        <p:nvGrpSpPr>
          <p:cNvPr id="9" name="Group 9">
            <a:extLst>
              <a:ext uri="{FF2B5EF4-FFF2-40B4-BE49-F238E27FC236}">
                <a16:creationId xmlns:a16="http://schemas.microsoft.com/office/drawing/2014/main" id="{0F56A652-7AA2-2BCC-4807-E00B2241FC60}"/>
              </a:ext>
            </a:extLst>
          </p:cNvPr>
          <p:cNvGrpSpPr/>
          <p:nvPr/>
        </p:nvGrpSpPr>
        <p:grpSpPr>
          <a:xfrm>
            <a:off x="7905455" y="2656032"/>
            <a:ext cx="373607" cy="373607"/>
            <a:chOff x="0" y="0"/>
            <a:chExt cx="812800" cy="812800"/>
          </a:xfrm>
        </p:grpSpPr>
        <p:sp>
          <p:nvSpPr>
            <p:cNvPr id="10" name="Freeform 10">
              <a:extLst>
                <a:ext uri="{FF2B5EF4-FFF2-40B4-BE49-F238E27FC236}">
                  <a16:creationId xmlns:a16="http://schemas.microsoft.com/office/drawing/2014/main" id="{FC39D0A8-C748-8189-B9F0-78AB61EEF5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1" name="TextBox 11">
              <a:extLst>
                <a:ext uri="{FF2B5EF4-FFF2-40B4-BE49-F238E27FC236}">
                  <a16:creationId xmlns:a16="http://schemas.microsoft.com/office/drawing/2014/main" id="{1504546C-C03A-B7BD-F1BE-06E169482E02}"/>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a:extLst>
              <a:ext uri="{FF2B5EF4-FFF2-40B4-BE49-F238E27FC236}">
                <a16:creationId xmlns:a16="http://schemas.microsoft.com/office/drawing/2014/main" id="{9DDCD244-56D5-C9D9-D626-5BDFADBC24AA}"/>
              </a:ext>
            </a:extLst>
          </p:cNvPr>
          <p:cNvGrpSpPr/>
          <p:nvPr/>
        </p:nvGrpSpPr>
        <p:grpSpPr>
          <a:xfrm>
            <a:off x="8315313" y="4180490"/>
            <a:ext cx="373607" cy="373607"/>
            <a:chOff x="0" y="0"/>
            <a:chExt cx="812800" cy="812800"/>
          </a:xfrm>
        </p:grpSpPr>
        <p:sp>
          <p:nvSpPr>
            <p:cNvPr id="13" name="Freeform 13">
              <a:extLst>
                <a:ext uri="{FF2B5EF4-FFF2-40B4-BE49-F238E27FC236}">
                  <a16:creationId xmlns:a16="http://schemas.microsoft.com/office/drawing/2014/main" id="{544E2F73-8593-16FD-6314-CA71761F5B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a:extLst>
                <a:ext uri="{FF2B5EF4-FFF2-40B4-BE49-F238E27FC236}">
                  <a16:creationId xmlns:a16="http://schemas.microsoft.com/office/drawing/2014/main" id="{5E4FACD8-0EE0-3041-570E-3CB36B5EC6D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a:extLst>
              <a:ext uri="{FF2B5EF4-FFF2-40B4-BE49-F238E27FC236}">
                <a16:creationId xmlns:a16="http://schemas.microsoft.com/office/drawing/2014/main" id="{7A9E3827-C69A-5395-1341-C037BC58A499}"/>
              </a:ext>
            </a:extLst>
          </p:cNvPr>
          <p:cNvGrpSpPr/>
          <p:nvPr/>
        </p:nvGrpSpPr>
        <p:grpSpPr>
          <a:xfrm>
            <a:off x="7944228" y="7402839"/>
            <a:ext cx="373607" cy="373607"/>
            <a:chOff x="0" y="0"/>
            <a:chExt cx="812800" cy="812800"/>
          </a:xfrm>
        </p:grpSpPr>
        <p:sp>
          <p:nvSpPr>
            <p:cNvPr id="16" name="Freeform 16">
              <a:extLst>
                <a:ext uri="{FF2B5EF4-FFF2-40B4-BE49-F238E27FC236}">
                  <a16:creationId xmlns:a16="http://schemas.microsoft.com/office/drawing/2014/main" id="{F56F8223-219F-6E81-2C31-896FDA08A2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a:extLst>
                <a:ext uri="{FF2B5EF4-FFF2-40B4-BE49-F238E27FC236}">
                  <a16:creationId xmlns:a16="http://schemas.microsoft.com/office/drawing/2014/main" id="{2AD5E493-40FE-E74B-542E-1FEF64075743}"/>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a:extLst>
              <a:ext uri="{FF2B5EF4-FFF2-40B4-BE49-F238E27FC236}">
                <a16:creationId xmlns:a16="http://schemas.microsoft.com/office/drawing/2014/main" id="{B8E656C8-532F-52EF-DCBC-3BD33B679CB0}"/>
              </a:ext>
            </a:extLst>
          </p:cNvPr>
          <p:cNvGrpSpPr/>
          <p:nvPr/>
        </p:nvGrpSpPr>
        <p:grpSpPr>
          <a:xfrm>
            <a:off x="8309460" y="5760481"/>
            <a:ext cx="373607" cy="373607"/>
            <a:chOff x="0" y="0"/>
            <a:chExt cx="812800" cy="812800"/>
          </a:xfrm>
        </p:grpSpPr>
        <p:sp>
          <p:nvSpPr>
            <p:cNvPr id="19" name="Freeform 19">
              <a:extLst>
                <a:ext uri="{FF2B5EF4-FFF2-40B4-BE49-F238E27FC236}">
                  <a16:creationId xmlns:a16="http://schemas.microsoft.com/office/drawing/2014/main" id="{CD5724DE-AA91-A63B-7641-60C2DA99C9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a:extLst>
                <a:ext uri="{FF2B5EF4-FFF2-40B4-BE49-F238E27FC236}">
                  <a16:creationId xmlns:a16="http://schemas.microsoft.com/office/drawing/2014/main" id="{F472E3A0-8C23-DB5B-64AE-F9D26367B89B}"/>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2" name="TextBox 22">
            <a:extLst>
              <a:ext uri="{FF2B5EF4-FFF2-40B4-BE49-F238E27FC236}">
                <a16:creationId xmlns:a16="http://schemas.microsoft.com/office/drawing/2014/main" id="{4E4EB2AB-E390-C9D5-98BC-053687ED6D28}"/>
              </a:ext>
            </a:extLst>
          </p:cNvPr>
          <p:cNvSpPr txBox="1"/>
          <p:nvPr/>
        </p:nvSpPr>
        <p:spPr>
          <a:xfrm>
            <a:off x="10599718" y="8071447"/>
            <a:ext cx="5768345" cy="1049646"/>
          </a:xfrm>
          <a:prstGeom prst="rect">
            <a:avLst/>
          </a:prstGeom>
        </p:spPr>
        <p:txBody>
          <a:bodyPr lIns="0" tIns="0" rIns="0" bIns="0" rtlCol="0" anchor="t">
            <a:spAutoFit/>
          </a:bodyPr>
          <a:lstStyle/>
          <a:p>
            <a:pPr algn="l">
              <a:lnSpc>
                <a:spcPts val="4175"/>
              </a:lnSpc>
            </a:pPr>
            <a:r>
              <a:rPr lang="en-US" sz="2982" spc="-59" dirty="0">
                <a:solidFill>
                  <a:srgbClr val="14A01E"/>
                </a:solidFill>
                <a:latin typeface="Poppins"/>
                <a:ea typeface="Poppins"/>
                <a:cs typeface="Poppins"/>
                <a:sym typeface="Poppins"/>
              </a:rPr>
              <a:t>User Admins of the specific department will be notified.</a:t>
            </a:r>
          </a:p>
        </p:txBody>
      </p:sp>
      <p:pic>
        <p:nvPicPr>
          <p:cNvPr id="23" name="Picture 22">
            <a:extLst>
              <a:ext uri="{FF2B5EF4-FFF2-40B4-BE49-F238E27FC236}">
                <a16:creationId xmlns:a16="http://schemas.microsoft.com/office/drawing/2014/main" id="{CC52ED76-CE97-2500-6B26-3CFF0F3D5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246" y="749423"/>
            <a:ext cx="10944754" cy="6437423"/>
          </a:xfrm>
          <a:prstGeom prst="rect">
            <a:avLst/>
          </a:prstGeom>
        </p:spPr>
      </p:pic>
    </p:spTree>
    <p:extLst>
      <p:ext uri="{BB962C8B-B14F-4D97-AF65-F5344CB8AC3E}">
        <p14:creationId xmlns:p14="http://schemas.microsoft.com/office/powerpoint/2010/main" val="2415183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431</Words>
  <Application>Microsoft Office PowerPoint</Application>
  <PresentationFormat>Custom</PresentationFormat>
  <Paragraphs>85</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Poppins Bold</vt:lpstr>
      <vt:lpstr>Poppins</vt:lpstr>
      <vt:lpstr>Calibri</vt:lpstr>
      <vt:lpstr>Arial</vt:lpstr>
      <vt:lpstr>Open Sans Extra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MBF Amna</cp:lastModifiedBy>
  <cp:revision>10</cp:revision>
  <dcterms:created xsi:type="dcterms:W3CDTF">2006-08-16T00:00:00Z</dcterms:created>
  <dcterms:modified xsi:type="dcterms:W3CDTF">2024-12-15T17:36:31Z</dcterms:modified>
  <dc:identifier>DAGZXD11dEo</dc:identifier>
</cp:coreProperties>
</file>